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22" r:id="rId3"/>
    <p:sldId id="323" r:id="rId4"/>
    <p:sldId id="325" r:id="rId5"/>
    <p:sldId id="308" r:id="rId6"/>
    <p:sldId id="337" r:id="rId7"/>
    <p:sldId id="338" r:id="rId8"/>
    <p:sldId id="339" r:id="rId9"/>
    <p:sldId id="340" r:id="rId10"/>
    <p:sldId id="341" r:id="rId11"/>
    <p:sldId id="342" r:id="rId12"/>
    <p:sldId id="343" r:id="rId13"/>
    <p:sldId id="344" r:id="rId14"/>
    <p:sldId id="345" r:id="rId15"/>
    <p:sldId id="346" r:id="rId16"/>
    <p:sldId id="347" r:id="rId17"/>
    <p:sldId id="348" r:id="rId18"/>
    <p:sldId id="349" r:id="rId19"/>
    <p:sldId id="350" r:id="rId20"/>
    <p:sldId id="351" r:id="rId21"/>
    <p:sldId id="352" r:id="rId22"/>
    <p:sldId id="353" r:id="rId23"/>
    <p:sldId id="354" r:id="rId24"/>
    <p:sldId id="355" r:id="rId25"/>
    <p:sldId id="356" r:id="rId26"/>
    <p:sldId id="357" r:id="rId27"/>
    <p:sldId id="358" r:id="rId28"/>
    <p:sldId id="359" r:id="rId29"/>
    <p:sldId id="360" r:id="rId30"/>
    <p:sldId id="36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33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564056-05DB-47FF-AAFF-FB0BC0D2F39D}" type="datetimeFigureOut">
              <a:rPr lang="en-US" smtClean="0"/>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52315E-E4A8-40EA-B491-336E91BEBEE1}" type="slidenum">
              <a:rPr lang="en-US" smtClean="0"/>
              <a:t>‹#›</a:t>
            </a:fld>
            <a:endParaRPr lang="en-US"/>
          </a:p>
        </p:txBody>
      </p:sp>
    </p:spTree>
    <p:extLst>
      <p:ext uri="{BB962C8B-B14F-4D97-AF65-F5344CB8AC3E}">
        <p14:creationId xmlns:p14="http://schemas.microsoft.com/office/powerpoint/2010/main" val="3582541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564056-05DB-47FF-AAFF-FB0BC0D2F39D}" type="datetimeFigureOut">
              <a:rPr lang="en-US" smtClean="0"/>
              <a:t>7/8/2024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52315E-E4A8-40EA-B491-336E91BEBEE1}" type="slidenum">
              <a:rPr lang="en-US" smtClean="0"/>
              <a:t>‹#›</a:t>
            </a:fld>
            <a:endParaRPr lang="en-US"/>
          </a:p>
        </p:txBody>
      </p:sp>
    </p:spTree>
    <p:extLst>
      <p:ext uri="{BB962C8B-B14F-4D97-AF65-F5344CB8AC3E}">
        <p14:creationId xmlns:p14="http://schemas.microsoft.com/office/powerpoint/2010/main" val="934878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A564056-05DB-47FF-AAFF-FB0BC0D2F39D}" type="datetimeFigureOut">
              <a:rPr lang="en-US" smtClean="0"/>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52315E-E4A8-40EA-B491-336E91BEBEE1}" type="slidenum">
              <a:rPr lang="en-US" smtClean="0"/>
              <a:t>‹#›</a:t>
            </a:fld>
            <a:endParaRPr lang="en-US"/>
          </a:p>
        </p:txBody>
      </p:sp>
    </p:spTree>
    <p:extLst>
      <p:ext uri="{BB962C8B-B14F-4D97-AF65-F5344CB8AC3E}">
        <p14:creationId xmlns:p14="http://schemas.microsoft.com/office/powerpoint/2010/main" val="3657217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A564056-05DB-47FF-AAFF-FB0BC0D2F39D}" type="datetimeFigureOut">
              <a:rPr lang="en-US" smtClean="0"/>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52315E-E4A8-40EA-B491-336E91BEBEE1}"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09908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564056-05DB-47FF-AAFF-FB0BC0D2F39D}" type="datetimeFigureOut">
              <a:rPr lang="en-US" smtClean="0"/>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52315E-E4A8-40EA-B491-336E91BEBEE1}" type="slidenum">
              <a:rPr lang="en-US" smtClean="0"/>
              <a:t>‹#›</a:t>
            </a:fld>
            <a:endParaRPr lang="en-US"/>
          </a:p>
        </p:txBody>
      </p:sp>
    </p:spTree>
    <p:extLst>
      <p:ext uri="{BB962C8B-B14F-4D97-AF65-F5344CB8AC3E}">
        <p14:creationId xmlns:p14="http://schemas.microsoft.com/office/powerpoint/2010/main" val="349786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A564056-05DB-47FF-AAFF-FB0BC0D2F39D}" type="datetimeFigureOut">
              <a:rPr lang="en-US" smtClean="0"/>
              <a:t>7/8/2024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52315E-E4A8-40EA-B491-336E91BEBEE1}" type="slidenum">
              <a:rPr lang="en-US" smtClean="0"/>
              <a:t>‹#›</a:t>
            </a:fld>
            <a:endParaRPr lang="en-US"/>
          </a:p>
        </p:txBody>
      </p:sp>
    </p:spTree>
    <p:extLst>
      <p:ext uri="{BB962C8B-B14F-4D97-AF65-F5344CB8AC3E}">
        <p14:creationId xmlns:p14="http://schemas.microsoft.com/office/powerpoint/2010/main" val="2067030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A564056-05DB-47FF-AAFF-FB0BC0D2F39D}" type="datetimeFigureOut">
              <a:rPr lang="en-US" smtClean="0"/>
              <a:t>7/8/2024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52315E-E4A8-40EA-B491-336E91BEBEE1}" type="slidenum">
              <a:rPr lang="en-US" smtClean="0"/>
              <a:t>‹#›</a:t>
            </a:fld>
            <a:endParaRPr lang="en-US"/>
          </a:p>
        </p:txBody>
      </p:sp>
    </p:spTree>
    <p:extLst>
      <p:ext uri="{BB962C8B-B14F-4D97-AF65-F5344CB8AC3E}">
        <p14:creationId xmlns:p14="http://schemas.microsoft.com/office/powerpoint/2010/main" val="27279861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64056-05DB-47FF-AAFF-FB0BC0D2F39D}" type="datetimeFigureOut">
              <a:rPr lang="en-US" smtClean="0"/>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52315E-E4A8-40EA-B491-336E91BEBEE1}" type="slidenum">
              <a:rPr lang="en-US" smtClean="0"/>
              <a:t>‹#›</a:t>
            </a:fld>
            <a:endParaRPr lang="en-US"/>
          </a:p>
        </p:txBody>
      </p:sp>
    </p:spTree>
    <p:extLst>
      <p:ext uri="{BB962C8B-B14F-4D97-AF65-F5344CB8AC3E}">
        <p14:creationId xmlns:p14="http://schemas.microsoft.com/office/powerpoint/2010/main" val="1634969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64056-05DB-47FF-AAFF-FB0BC0D2F39D}" type="datetimeFigureOut">
              <a:rPr lang="en-US" smtClean="0"/>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52315E-E4A8-40EA-B491-336E91BEBEE1}" type="slidenum">
              <a:rPr lang="en-US" smtClean="0"/>
              <a:t>‹#›</a:t>
            </a:fld>
            <a:endParaRPr lang="en-US"/>
          </a:p>
        </p:txBody>
      </p:sp>
    </p:spTree>
    <p:extLst>
      <p:ext uri="{BB962C8B-B14F-4D97-AF65-F5344CB8AC3E}">
        <p14:creationId xmlns:p14="http://schemas.microsoft.com/office/powerpoint/2010/main" val="15851664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1600200"/>
            <a:ext cx="109728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125292" y="6172201"/>
            <a:ext cx="1146048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7/8/2024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631627" y="2641680"/>
            <a:ext cx="109728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09600" y="3683160"/>
            <a:ext cx="109728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609600" y="4724640"/>
            <a:ext cx="109728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843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EA564056-05DB-47FF-AAFF-FB0BC0D2F39D}" type="datetimeFigureOut">
              <a:rPr lang="en-US" smtClean="0"/>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52315E-E4A8-40EA-B491-336E91BEBEE1}" type="slidenum">
              <a:rPr lang="en-US" smtClean="0"/>
              <a:t>‹#›</a:t>
            </a:fld>
            <a:endParaRPr lang="en-US"/>
          </a:p>
        </p:txBody>
      </p:sp>
    </p:spTree>
    <p:extLst>
      <p:ext uri="{BB962C8B-B14F-4D97-AF65-F5344CB8AC3E}">
        <p14:creationId xmlns:p14="http://schemas.microsoft.com/office/powerpoint/2010/main" val="1590983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564056-05DB-47FF-AAFF-FB0BC0D2F39D}" type="datetimeFigureOut">
              <a:rPr lang="en-US" smtClean="0"/>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52315E-E4A8-40EA-B491-336E91BEBEE1}" type="slidenum">
              <a:rPr lang="en-US" smtClean="0"/>
              <a:t>‹#›</a:t>
            </a:fld>
            <a:endParaRPr lang="en-US"/>
          </a:p>
        </p:txBody>
      </p:sp>
    </p:spTree>
    <p:extLst>
      <p:ext uri="{BB962C8B-B14F-4D97-AF65-F5344CB8AC3E}">
        <p14:creationId xmlns:p14="http://schemas.microsoft.com/office/powerpoint/2010/main" val="1037807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564056-05DB-47FF-AAFF-FB0BC0D2F39D}" type="datetimeFigureOut">
              <a:rPr lang="en-US" smtClean="0"/>
              <a:t>7/8/2024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52315E-E4A8-40EA-B491-336E91BEBEE1}" type="slidenum">
              <a:rPr lang="en-US" smtClean="0"/>
              <a:t>‹#›</a:t>
            </a:fld>
            <a:endParaRPr lang="en-US"/>
          </a:p>
        </p:txBody>
      </p:sp>
    </p:spTree>
    <p:extLst>
      <p:ext uri="{BB962C8B-B14F-4D97-AF65-F5344CB8AC3E}">
        <p14:creationId xmlns:p14="http://schemas.microsoft.com/office/powerpoint/2010/main" val="1423734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564056-05DB-47FF-AAFF-FB0BC0D2F39D}" type="datetimeFigureOut">
              <a:rPr lang="en-US" smtClean="0"/>
              <a:t>7/8/2024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52315E-E4A8-40EA-B491-336E91BEBEE1}" type="slidenum">
              <a:rPr lang="en-US" smtClean="0"/>
              <a:t>‹#›</a:t>
            </a:fld>
            <a:endParaRPr lang="en-US"/>
          </a:p>
        </p:txBody>
      </p:sp>
    </p:spTree>
    <p:extLst>
      <p:ext uri="{BB962C8B-B14F-4D97-AF65-F5344CB8AC3E}">
        <p14:creationId xmlns:p14="http://schemas.microsoft.com/office/powerpoint/2010/main" val="818616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A564056-05DB-47FF-AAFF-FB0BC0D2F39D}" type="datetimeFigureOut">
              <a:rPr lang="en-US" smtClean="0"/>
              <a:t>7/8/2024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952315E-E4A8-40EA-B491-336E91BEBEE1}" type="slidenum">
              <a:rPr lang="en-US" smtClean="0"/>
              <a:t>‹#›</a:t>
            </a:fld>
            <a:endParaRPr lang="en-US"/>
          </a:p>
        </p:txBody>
      </p:sp>
    </p:spTree>
    <p:extLst>
      <p:ext uri="{BB962C8B-B14F-4D97-AF65-F5344CB8AC3E}">
        <p14:creationId xmlns:p14="http://schemas.microsoft.com/office/powerpoint/2010/main" val="3149120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A564056-05DB-47FF-AAFF-FB0BC0D2F39D}" type="datetimeFigureOut">
              <a:rPr lang="en-US" smtClean="0"/>
              <a:t>7/8/2024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952315E-E4A8-40EA-B491-336E91BEBEE1}" type="slidenum">
              <a:rPr lang="en-US" smtClean="0"/>
              <a:t>‹#›</a:t>
            </a:fld>
            <a:endParaRPr lang="en-US"/>
          </a:p>
        </p:txBody>
      </p:sp>
    </p:spTree>
    <p:extLst>
      <p:ext uri="{BB962C8B-B14F-4D97-AF65-F5344CB8AC3E}">
        <p14:creationId xmlns:p14="http://schemas.microsoft.com/office/powerpoint/2010/main" val="1079152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A564056-05DB-47FF-AAFF-FB0BC0D2F39D}" type="datetimeFigureOut">
              <a:rPr lang="en-US" smtClean="0"/>
              <a:t>7/8/2024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952315E-E4A8-40EA-B491-336E91BEBEE1}" type="slidenum">
              <a:rPr lang="en-US" smtClean="0"/>
              <a:t>‹#›</a:t>
            </a:fld>
            <a:endParaRPr lang="en-US"/>
          </a:p>
        </p:txBody>
      </p:sp>
    </p:spTree>
    <p:extLst>
      <p:ext uri="{BB962C8B-B14F-4D97-AF65-F5344CB8AC3E}">
        <p14:creationId xmlns:p14="http://schemas.microsoft.com/office/powerpoint/2010/main" val="901050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564056-05DB-47FF-AAFF-FB0BC0D2F39D}" type="datetimeFigureOut">
              <a:rPr lang="en-US" smtClean="0"/>
              <a:t>7/8/2024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52315E-E4A8-40EA-B491-336E91BEBEE1}" type="slidenum">
              <a:rPr lang="en-US" smtClean="0"/>
              <a:t>‹#›</a:t>
            </a:fld>
            <a:endParaRPr lang="en-US"/>
          </a:p>
        </p:txBody>
      </p:sp>
    </p:spTree>
    <p:extLst>
      <p:ext uri="{BB962C8B-B14F-4D97-AF65-F5344CB8AC3E}">
        <p14:creationId xmlns:p14="http://schemas.microsoft.com/office/powerpoint/2010/main" val="2280398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A564056-05DB-47FF-AAFF-FB0BC0D2F39D}" type="datetimeFigureOut">
              <a:rPr lang="en-US" smtClean="0"/>
              <a:t>7/8/2024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952315E-E4A8-40EA-B491-336E91BEBEE1}" type="slidenum">
              <a:rPr lang="en-US" smtClean="0"/>
              <a:t>‹#›</a:t>
            </a:fld>
            <a:endParaRPr lang="en-US"/>
          </a:p>
        </p:txBody>
      </p:sp>
    </p:spTree>
    <p:extLst>
      <p:ext uri="{BB962C8B-B14F-4D97-AF65-F5344CB8AC3E}">
        <p14:creationId xmlns:p14="http://schemas.microsoft.com/office/powerpoint/2010/main" val="321571162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t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t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4BC7-97C0-A33C-5A49-0380D27559A5}"/>
              </a:ext>
            </a:extLst>
          </p:cNvPr>
          <p:cNvSpPr>
            <a:spLocks noGrp="1"/>
          </p:cNvSpPr>
          <p:nvPr>
            <p:ph type="ctrTitle"/>
          </p:nvPr>
        </p:nvSpPr>
        <p:spPr/>
        <p:txBody>
          <a:bodyPr/>
          <a:lstStyle/>
          <a:p>
            <a:r>
              <a:rPr lang="en-US" dirty="0"/>
              <a:t>Visual C#</a:t>
            </a:r>
          </a:p>
        </p:txBody>
      </p:sp>
      <p:sp>
        <p:nvSpPr>
          <p:cNvPr id="3" name="Subtitle 2">
            <a:extLst>
              <a:ext uri="{FF2B5EF4-FFF2-40B4-BE49-F238E27FC236}">
                <a16:creationId xmlns:a16="http://schemas.microsoft.com/office/drawing/2014/main" id="{0CC00AE8-5592-9B00-D8CC-A0FEAAF0599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9345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11CE-DD8F-71BF-E0EA-D2D889446BCF}"/>
              </a:ext>
            </a:extLst>
          </p:cNvPr>
          <p:cNvSpPr>
            <a:spLocks noGrp="1"/>
          </p:cNvSpPr>
          <p:nvPr>
            <p:ph type="title"/>
          </p:nvPr>
        </p:nvSpPr>
        <p:spPr/>
        <p:txBody>
          <a:bodyPr/>
          <a:lstStyle/>
          <a:p>
            <a:r>
              <a:rPr lang="en-US" dirty="0"/>
              <a:t>Rules for Naming Controls</a:t>
            </a:r>
          </a:p>
        </p:txBody>
      </p:sp>
      <p:sp>
        <p:nvSpPr>
          <p:cNvPr id="3" name="Content Placeholder 2">
            <a:extLst>
              <a:ext uri="{FF2B5EF4-FFF2-40B4-BE49-F238E27FC236}">
                <a16:creationId xmlns:a16="http://schemas.microsoft.com/office/drawing/2014/main" id="{0172247C-DCB1-3C76-ED13-ECA3521F772D}"/>
              </a:ext>
            </a:extLst>
          </p:cNvPr>
          <p:cNvSpPr>
            <a:spLocks noGrp="1"/>
          </p:cNvSpPr>
          <p:nvPr>
            <p:ph idx="1"/>
          </p:nvPr>
        </p:nvSpPr>
        <p:spPr/>
        <p:txBody>
          <a:bodyPr>
            <a:normAutofit/>
          </a:bodyPr>
          <a:lstStyle/>
          <a:p>
            <a:r>
              <a:rPr lang="en-US" dirty="0"/>
              <a:t>Controls’ are identified by their names in code</a:t>
            </a:r>
          </a:p>
          <a:p>
            <a:r>
              <a:rPr lang="en-US" dirty="0"/>
              <a:t>The naming rules are:</a:t>
            </a:r>
          </a:p>
          <a:p>
            <a:pPr lvl="1"/>
            <a:r>
              <a:rPr lang="en-US" dirty="0"/>
              <a:t>The first character must be a letter (lower or uppercase, does not matter) or an underscore (_)</a:t>
            </a:r>
          </a:p>
          <a:p>
            <a:pPr lvl="1"/>
            <a:r>
              <a:rPr lang="en-US" dirty="0"/>
              <a:t>All other characters can be alphanumerical characters or underscores</a:t>
            </a:r>
          </a:p>
          <a:p>
            <a:pPr lvl="1"/>
            <a:r>
              <a:rPr lang="en-US" dirty="0"/>
              <a:t>The name cannot contain spaces</a:t>
            </a:r>
          </a:p>
          <a:p>
            <a:r>
              <a:rPr lang="en-US" dirty="0"/>
              <a:t>Examples of valid names are:</a:t>
            </a:r>
          </a:p>
          <a:p>
            <a:pPr lvl="1"/>
            <a:r>
              <a:rPr lang="en-US" dirty="0" err="1">
                <a:latin typeface="Consolas" panose="020B0609020204030204" pitchFamily="49" charset="0"/>
              </a:rPr>
              <a:t>showDayButton</a:t>
            </a:r>
            <a:endParaRPr lang="en-US" dirty="0">
              <a:latin typeface="Consolas" panose="020B0609020204030204" pitchFamily="49" charset="0"/>
            </a:endParaRPr>
          </a:p>
          <a:p>
            <a:pPr lvl="1"/>
            <a:r>
              <a:rPr lang="en-US" dirty="0" err="1">
                <a:latin typeface="Consolas" panose="020B0609020204030204" pitchFamily="49" charset="0"/>
              </a:rPr>
              <a:t>DisplayTotal</a:t>
            </a:r>
            <a:endParaRPr lang="en-US" dirty="0">
              <a:latin typeface="Consolas" panose="020B0609020204030204" pitchFamily="49" charset="0"/>
            </a:endParaRPr>
          </a:p>
          <a:p>
            <a:pPr lvl="1"/>
            <a:r>
              <a:rPr lang="en-US" dirty="0">
                <a:latin typeface="Consolas" panose="020B0609020204030204" pitchFamily="49" charset="0"/>
              </a:rPr>
              <a:t>_</a:t>
            </a:r>
            <a:r>
              <a:rPr lang="en-US" dirty="0" err="1">
                <a:latin typeface="Consolas" panose="020B0609020204030204" pitchFamily="49" charset="0"/>
              </a:rPr>
              <a:t>ScoreLabel</a:t>
            </a:r>
            <a:endParaRPr lang="en-US" dirty="0">
              <a:latin typeface="Consolas" panose="020B0609020204030204" pitchFamily="49" charset="0"/>
            </a:endParaRPr>
          </a:p>
        </p:txBody>
      </p:sp>
    </p:spTree>
    <p:extLst>
      <p:ext uri="{BB962C8B-B14F-4D97-AF65-F5344CB8AC3E}">
        <p14:creationId xmlns:p14="http://schemas.microsoft.com/office/powerpoint/2010/main" val="761063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CD42A-8806-CA3A-EBD9-0391E83EF838}"/>
              </a:ext>
            </a:extLst>
          </p:cNvPr>
          <p:cNvSpPr>
            <a:spLocks noGrp="1"/>
          </p:cNvSpPr>
          <p:nvPr>
            <p:ph type="title"/>
          </p:nvPr>
        </p:nvSpPr>
        <p:spPr/>
        <p:txBody>
          <a:bodyPr/>
          <a:lstStyle/>
          <a:p>
            <a:r>
              <a:rPr lang="en-US" dirty="0"/>
              <a:t>Source Code in the Solution Explorer</a:t>
            </a:r>
          </a:p>
        </p:txBody>
      </p:sp>
      <p:sp>
        <p:nvSpPr>
          <p:cNvPr id="3" name="Content Placeholder 2">
            <a:extLst>
              <a:ext uri="{FF2B5EF4-FFF2-40B4-BE49-F238E27FC236}">
                <a16:creationId xmlns:a16="http://schemas.microsoft.com/office/drawing/2014/main" id="{2E556B0D-7BAA-EABE-443F-4BEB17D6FA61}"/>
              </a:ext>
            </a:extLst>
          </p:cNvPr>
          <p:cNvSpPr>
            <a:spLocks noGrp="1"/>
          </p:cNvSpPr>
          <p:nvPr>
            <p:ph idx="1"/>
          </p:nvPr>
        </p:nvSpPr>
        <p:spPr>
          <a:xfrm>
            <a:off x="1103313" y="2052918"/>
            <a:ext cx="5188158" cy="4195481"/>
          </a:xfrm>
        </p:spPr>
        <p:txBody>
          <a:bodyPr>
            <a:normAutofit/>
          </a:bodyPr>
          <a:lstStyle/>
          <a:p>
            <a:r>
              <a:rPr lang="en-US" sz="2400" dirty="0"/>
              <a:t>Each time a new WinForms app project is created the following two source code files are automatically created:</a:t>
            </a:r>
          </a:p>
          <a:p>
            <a:pPr lvl="1"/>
            <a:r>
              <a:rPr lang="en-US" sz="2000" dirty="0" err="1"/>
              <a:t>Program.cs</a:t>
            </a:r>
            <a:r>
              <a:rPr lang="en-US" sz="2000" dirty="0"/>
              <a:t> contains the application’s start up code to be executed when the application runs</a:t>
            </a:r>
          </a:p>
          <a:p>
            <a:pPr lvl="1"/>
            <a:r>
              <a:rPr lang="en-US" sz="2000" dirty="0"/>
              <a:t>Form1.cs contains code that is associated with the Form1 form</a:t>
            </a:r>
          </a:p>
        </p:txBody>
      </p:sp>
      <p:pic>
        <p:nvPicPr>
          <p:cNvPr id="4" name="Picture 3" descr="In the solution explorer pane of the Microsoft Visual Studio, the hello world expandable list is selected. 1, right click form 1 dot c s in the solution explorer. The menu that opens from right clicking the form option lists options including, open, open with, code cleanup, view code, view designer. 2, click view code.">
            <a:extLst>
              <a:ext uri="{FF2B5EF4-FFF2-40B4-BE49-F238E27FC236}">
                <a16:creationId xmlns:a16="http://schemas.microsoft.com/office/drawing/2014/main" id="{98E2B307-1773-8671-0A87-7093BEEF9F04}"/>
              </a:ext>
            </a:extLst>
          </p:cNvPr>
          <p:cNvPicPr>
            <a:picLocks noChangeAspect="1"/>
          </p:cNvPicPr>
          <p:nvPr/>
        </p:nvPicPr>
        <p:blipFill>
          <a:blip r:embed="rId2"/>
          <a:stretch>
            <a:fillRect/>
          </a:stretch>
        </p:blipFill>
        <p:spPr>
          <a:xfrm>
            <a:off x="6639385" y="1923646"/>
            <a:ext cx="4449302" cy="4193395"/>
          </a:xfrm>
          <a:prstGeom prst="rect">
            <a:avLst/>
          </a:prstGeom>
        </p:spPr>
      </p:pic>
    </p:spTree>
    <p:extLst>
      <p:ext uri="{BB962C8B-B14F-4D97-AF65-F5344CB8AC3E}">
        <p14:creationId xmlns:p14="http://schemas.microsoft.com/office/powerpoint/2010/main" val="99929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5D009-597D-362C-C176-D2AE87474C24}"/>
              </a:ext>
            </a:extLst>
          </p:cNvPr>
          <p:cNvSpPr>
            <a:spLocks noGrp="1"/>
          </p:cNvSpPr>
          <p:nvPr>
            <p:ph type="title"/>
          </p:nvPr>
        </p:nvSpPr>
        <p:spPr/>
        <p:txBody>
          <a:bodyPr/>
          <a:lstStyle/>
          <a:p>
            <a:r>
              <a:rPr lang="en-US"/>
              <a:t>Organization of the Form1.cs</a:t>
            </a:r>
            <a:endParaRPr lang="en-US" dirty="0"/>
          </a:p>
        </p:txBody>
      </p:sp>
      <p:sp>
        <p:nvSpPr>
          <p:cNvPr id="3" name="Content Placeholder 2">
            <a:extLst>
              <a:ext uri="{FF2B5EF4-FFF2-40B4-BE49-F238E27FC236}">
                <a16:creationId xmlns:a16="http://schemas.microsoft.com/office/drawing/2014/main" id="{A136C0C2-862B-79CD-3353-14EC4BA81623}"/>
              </a:ext>
            </a:extLst>
          </p:cNvPr>
          <p:cNvSpPr>
            <a:spLocks noGrp="1"/>
          </p:cNvSpPr>
          <p:nvPr>
            <p:ph idx="1"/>
          </p:nvPr>
        </p:nvSpPr>
        <p:spPr>
          <a:xfrm>
            <a:off x="1103313" y="2052918"/>
            <a:ext cx="6569696" cy="4195481"/>
          </a:xfrm>
        </p:spPr>
        <p:txBody>
          <a:bodyPr/>
          <a:lstStyle/>
          <a:p>
            <a:r>
              <a:rPr lang="en-US" dirty="0"/>
              <a:t>A sample of Form1.cs:</a:t>
            </a:r>
          </a:p>
          <a:p>
            <a:pPr lvl="1"/>
            <a:r>
              <a:rPr lang="en-US" dirty="0"/>
              <a:t>The user defined namespace of the project</a:t>
            </a:r>
          </a:p>
          <a:p>
            <a:pPr lvl="1"/>
            <a:r>
              <a:rPr lang="en-US" dirty="0"/>
              <a:t>Class declaration</a:t>
            </a:r>
          </a:p>
          <a:p>
            <a:pPr lvl="1"/>
            <a:r>
              <a:rPr lang="en-US" dirty="0"/>
              <a:t>A method</a:t>
            </a:r>
          </a:p>
        </p:txBody>
      </p:sp>
      <p:pic>
        <p:nvPicPr>
          <p:cNvPr id="4" name="Picture 3" descr="The code has 10 lines. The code is split into 3 sections, as follows. Section 1 contains lines 1 to 10. Section 2 is a subsection of section 1 and contains lines 3 to 9. Section 3 is a subsection of section 2 and contains lines 5 to 8. The code reads as follows. Line 1. Namespace hello world. Line 2. Left brace. Line 3, indented once. Public partial class form 1 colon form. Line 4, indented once. Left brace. Line 5, indented twice. Public form 1 left parenthesis right parenthesis. Line 6, indented twice. Left brace. Line 7, indented three times. Initialize component left parenthesis right parenthesis semicolon. Line 8, indented twice. Right brace. Line 9, indented. right brace. Line 10. Right brace.">
            <a:extLst>
              <a:ext uri="{FF2B5EF4-FFF2-40B4-BE49-F238E27FC236}">
                <a16:creationId xmlns:a16="http://schemas.microsoft.com/office/drawing/2014/main" id="{DA4F0569-A771-4D00-4AAE-AE735A45A710}"/>
              </a:ext>
            </a:extLst>
          </p:cNvPr>
          <p:cNvPicPr>
            <a:picLocks noChangeAspect="1"/>
          </p:cNvPicPr>
          <p:nvPr/>
        </p:nvPicPr>
        <p:blipFill>
          <a:blip r:embed="rId2"/>
          <a:stretch>
            <a:fillRect/>
          </a:stretch>
        </p:blipFill>
        <p:spPr>
          <a:xfrm>
            <a:off x="4333737" y="3429000"/>
            <a:ext cx="7354403" cy="2687719"/>
          </a:xfrm>
          <a:prstGeom prst="rect">
            <a:avLst/>
          </a:prstGeom>
        </p:spPr>
      </p:pic>
    </p:spTree>
    <p:extLst>
      <p:ext uri="{BB962C8B-B14F-4D97-AF65-F5344CB8AC3E}">
        <p14:creationId xmlns:p14="http://schemas.microsoft.com/office/powerpoint/2010/main" val="2803926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37E9D-7AE2-1BE2-755C-E8679C1E11B7}"/>
              </a:ext>
            </a:extLst>
          </p:cNvPr>
          <p:cNvSpPr>
            <a:spLocks noGrp="1"/>
          </p:cNvSpPr>
          <p:nvPr>
            <p:ph type="title"/>
          </p:nvPr>
        </p:nvSpPr>
        <p:spPr/>
        <p:txBody>
          <a:bodyPr/>
          <a:lstStyle/>
          <a:p>
            <a:r>
              <a:rPr lang="en-US" dirty="0"/>
              <a:t>Adding Your Code</a:t>
            </a:r>
          </a:p>
        </p:txBody>
      </p:sp>
      <p:sp>
        <p:nvSpPr>
          <p:cNvPr id="3" name="Content Placeholder 2">
            <a:extLst>
              <a:ext uri="{FF2B5EF4-FFF2-40B4-BE49-F238E27FC236}">
                <a16:creationId xmlns:a16="http://schemas.microsoft.com/office/drawing/2014/main" id="{6E4465BD-BD33-03AD-0701-A2155EBD641B}"/>
              </a:ext>
            </a:extLst>
          </p:cNvPr>
          <p:cNvSpPr>
            <a:spLocks noGrp="1"/>
          </p:cNvSpPr>
          <p:nvPr>
            <p:ph idx="1"/>
          </p:nvPr>
        </p:nvSpPr>
        <p:spPr/>
        <p:txBody>
          <a:bodyPr/>
          <a:lstStyle/>
          <a:p>
            <a:r>
              <a:rPr lang="en-US" dirty="0"/>
              <a:t>GUI applications are event driven which means they respond to events that occur while the application is running</a:t>
            </a:r>
          </a:p>
          <a:p>
            <a:r>
              <a:rPr lang="en-US" dirty="0"/>
              <a:t>An event is a user’s action such as mouse clicking, key pressing, etc.</a:t>
            </a:r>
          </a:p>
          <a:p>
            <a:r>
              <a:rPr lang="en-US" dirty="0"/>
              <a:t>In the Designer, double clicking a control such as Button will link the control to a default Event Handler</a:t>
            </a:r>
          </a:p>
          <a:p>
            <a:pPr lvl="1"/>
            <a:r>
              <a:rPr lang="en-US" dirty="0"/>
              <a:t>An event handler is a method that executes when a specific event takes place</a:t>
            </a:r>
          </a:p>
          <a:p>
            <a:pPr lvl="1"/>
            <a:r>
              <a:rPr lang="en-US" dirty="0"/>
              <a:t>A code segment similar to the following will be created automatically:</a:t>
            </a:r>
          </a:p>
        </p:txBody>
      </p:sp>
      <p:sp>
        <p:nvSpPr>
          <p:cNvPr id="5" name="TextBox 4">
            <a:extLst>
              <a:ext uri="{FF2B5EF4-FFF2-40B4-BE49-F238E27FC236}">
                <a16:creationId xmlns:a16="http://schemas.microsoft.com/office/drawing/2014/main" id="{218F9E42-FB6B-831B-4DCC-C17DDD15C7B7}"/>
              </a:ext>
            </a:extLst>
          </p:cNvPr>
          <p:cNvSpPr txBox="1"/>
          <p:nvPr/>
        </p:nvSpPr>
        <p:spPr>
          <a:xfrm>
            <a:off x="1878496" y="5277678"/>
            <a:ext cx="7981121" cy="1200329"/>
          </a:xfrm>
          <a:prstGeom prst="rect">
            <a:avLst/>
          </a:prstGeom>
          <a:noFill/>
          <a:ln>
            <a:solidFill>
              <a:schemeClr val="tx1">
                <a:lumMod val="95000"/>
              </a:schemeClr>
            </a:solidFill>
          </a:ln>
        </p:spPr>
        <p:txBody>
          <a:bodyPr wrap="square" rtlCol="0">
            <a:spAutoFit/>
          </a:bodyPr>
          <a:lstStyle/>
          <a:p>
            <a:r>
              <a:rPr lang="en-US" dirty="0">
                <a:latin typeface="Consolas" panose="020B0609020204030204" pitchFamily="49" charset="0"/>
              </a:rPr>
              <a:t>private void </a:t>
            </a:r>
            <a:r>
              <a:rPr lang="en-US" dirty="0" err="1">
                <a:latin typeface="Consolas" panose="020B0609020204030204" pitchFamily="49" charset="0"/>
              </a:rPr>
              <a:t>myButton_Click</a:t>
            </a:r>
            <a:r>
              <a:rPr lang="en-US" dirty="0">
                <a:latin typeface="Consolas" panose="020B0609020204030204" pitchFamily="49" charset="0"/>
              </a:rPr>
              <a:t>(object sender, </a:t>
            </a:r>
            <a:r>
              <a:rPr lang="en-US" dirty="0" err="1">
                <a:latin typeface="Consolas" panose="020B0609020204030204" pitchFamily="49" charset="0"/>
              </a:rPr>
              <a:t>EventArgs</a:t>
            </a:r>
            <a:r>
              <a:rPr lang="en-US" dirty="0">
                <a:latin typeface="Consolas" panose="020B0609020204030204" pitchFamily="49" charset="0"/>
              </a:rPr>
              <a:t> e)</a:t>
            </a:r>
          </a:p>
          <a:p>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a:t>
            </a:r>
          </a:p>
        </p:txBody>
      </p:sp>
    </p:spTree>
    <p:extLst>
      <p:ext uri="{BB962C8B-B14F-4D97-AF65-F5344CB8AC3E}">
        <p14:creationId xmlns:p14="http://schemas.microsoft.com/office/powerpoint/2010/main" val="4139467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58877-1ABE-350F-E0B4-F4A2C10B3A39}"/>
              </a:ext>
            </a:extLst>
          </p:cNvPr>
          <p:cNvSpPr>
            <a:spLocks noGrp="1"/>
          </p:cNvSpPr>
          <p:nvPr>
            <p:ph type="title"/>
          </p:nvPr>
        </p:nvSpPr>
        <p:spPr/>
        <p:txBody>
          <a:bodyPr/>
          <a:lstStyle/>
          <a:p>
            <a:r>
              <a:rPr lang="en-US" dirty="0"/>
              <a:t>Message Boxes</a:t>
            </a:r>
          </a:p>
        </p:txBody>
      </p:sp>
      <p:sp>
        <p:nvSpPr>
          <p:cNvPr id="3" name="Content Placeholder 2">
            <a:extLst>
              <a:ext uri="{FF2B5EF4-FFF2-40B4-BE49-F238E27FC236}">
                <a16:creationId xmlns:a16="http://schemas.microsoft.com/office/drawing/2014/main" id="{A02B1803-08A6-D5F5-A60C-299D70537569}"/>
              </a:ext>
            </a:extLst>
          </p:cNvPr>
          <p:cNvSpPr>
            <a:spLocks noGrp="1"/>
          </p:cNvSpPr>
          <p:nvPr>
            <p:ph idx="1"/>
          </p:nvPr>
        </p:nvSpPr>
        <p:spPr/>
        <p:txBody>
          <a:bodyPr/>
          <a:lstStyle/>
          <a:p>
            <a:r>
              <a:rPr lang="en-US" dirty="0"/>
              <a:t>A message box (aka dialog box) displays a message</a:t>
            </a:r>
          </a:p>
          <a:p>
            <a:r>
              <a:rPr lang="en-US" dirty="0"/>
              <a:t>.NET provides a method named </a:t>
            </a:r>
            <a:r>
              <a:rPr lang="en-US" dirty="0" err="1">
                <a:latin typeface="Consolas" panose="020B0609020204030204" pitchFamily="49" charset="0"/>
              </a:rPr>
              <a:t>MessageBox.Show</a:t>
            </a:r>
            <a:endParaRPr lang="en-US" dirty="0">
              <a:latin typeface="Consolas" panose="020B0609020204030204" pitchFamily="49" charset="0"/>
            </a:endParaRPr>
          </a:p>
          <a:p>
            <a:pPr lvl="1"/>
            <a:r>
              <a:rPr lang="en-US" dirty="0"/>
              <a:t>The method displays a window with a message. A sample code is (bold line):</a:t>
            </a:r>
          </a:p>
          <a:p>
            <a:pPr lvl="1"/>
            <a:endParaRPr lang="en-US" dirty="0"/>
          </a:p>
          <a:p>
            <a:pPr lvl="1"/>
            <a:endParaRPr lang="en-US" dirty="0"/>
          </a:p>
          <a:p>
            <a:pPr lvl="1"/>
            <a:endParaRPr lang="en-US" dirty="0"/>
          </a:p>
          <a:p>
            <a:pPr lvl="1"/>
            <a:endParaRPr lang="en-US" dirty="0"/>
          </a:p>
          <a:p>
            <a:r>
              <a:rPr lang="en-US" dirty="0"/>
              <a:t>Placing it in the </a:t>
            </a:r>
            <a:r>
              <a:rPr lang="en-US" dirty="0" err="1">
                <a:latin typeface="Consolas" panose="020B0609020204030204" pitchFamily="49" charset="0"/>
              </a:rPr>
              <a:t>myButton_Click</a:t>
            </a:r>
            <a:r>
              <a:rPr lang="en-US" dirty="0">
                <a:latin typeface="Consolas" panose="020B0609020204030204" pitchFamily="49" charset="0"/>
              </a:rPr>
              <a:t> </a:t>
            </a:r>
            <a:r>
              <a:rPr lang="en-US" dirty="0"/>
              <a:t>event handler can display the string in the message box when the button is clicked</a:t>
            </a:r>
          </a:p>
        </p:txBody>
      </p:sp>
      <p:sp>
        <p:nvSpPr>
          <p:cNvPr id="4" name="TextBox 3">
            <a:extLst>
              <a:ext uri="{FF2B5EF4-FFF2-40B4-BE49-F238E27FC236}">
                <a16:creationId xmlns:a16="http://schemas.microsoft.com/office/drawing/2014/main" id="{ADF62F5F-2017-1FFB-B8B0-999A309A4330}"/>
              </a:ext>
            </a:extLst>
          </p:cNvPr>
          <p:cNvSpPr txBox="1"/>
          <p:nvPr/>
        </p:nvSpPr>
        <p:spPr>
          <a:xfrm>
            <a:off x="1798983" y="3677478"/>
            <a:ext cx="7981121" cy="1200329"/>
          </a:xfrm>
          <a:prstGeom prst="rect">
            <a:avLst/>
          </a:prstGeom>
          <a:noFill/>
          <a:ln>
            <a:solidFill>
              <a:schemeClr val="tx1">
                <a:lumMod val="95000"/>
              </a:schemeClr>
            </a:solidFill>
          </a:ln>
        </p:spPr>
        <p:txBody>
          <a:bodyPr wrap="square" rtlCol="0">
            <a:spAutoFit/>
          </a:bodyPr>
          <a:lstStyle/>
          <a:p>
            <a:r>
              <a:rPr lang="en-US" dirty="0">
                <a:latin typeface="Consolas" panose="020B0609020204030204" pitchFamily="49" charset="0"/>
              </a:rPr>
              <a:t>private void </a:t>
            </a:r>
            <a:r>
              <a:rPr lang="en-US" dirty="0" err="1">
                <a:latin typeface="Consolas" panose="020B0609020204030204" pitchFamily="49" charset="0"/>
              </a:rPr>
              <a:t>myButton_Click</a:t>
            </a:r>
            <a:r>
              <a:rPr lang="en-US" dirty="0">
                <a:latin typeface="Consolas" panose="020B0609020204030204" pitchFamily="49" charset="0"/>
              </a:rPr>
              <a:t> object sender, </a:t>
            </a:r>
            <a:r>
              <a:rPr lang="en-US" dirty="0" err="1">
                <a:latin typeface="Consolas" panose="020B0609020204030204" pitchFamily="49" charset="0"/>
              </a:rPr>
              <a:t>EventArgs</a:t>
            </a:r>
            <a:r>
              <a:rPr lang="en-US" dirty="0">
                <a:latin typeface="Consolas" panose="020B0609020204030204" pitchFamily="49" charset="0"/>
              </a:rPr>
              <a:t> e)</a:t>
            </a:r>
          </a:p>
          <a:p>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MessageBox.Show</a:t>
            </a:r>
            <a:r>
              <a:rPr lang="en-US" dirty="0">
                <a:latin typeface="Consolas" panose="020B0609020204030204" pitchFamily="49" charset="0"/>
              </a:rPr>
              <a:t>("Thanks for clicking the button!");</a:t>
            </a:r>
          </a:p>
          <a:p>
            <a:r>
              <a:rPr lang="en-US" dirty="0">
                <a:latin typeface="Consolas" panose="020B0609020204030204" pitchFamily="49" charset="0"/>
              </a:rPr>
              <a:t>}</a:t>
            </a:r>
          </a:p>
        </p:txBody>
      </p:sp>
    </p:spTree>
    <p:extLst>
      <p:ext uri="{BB962C8B-B14F-4D97-AF65-F5344CB8AC3E}">
        <p14:creationId xmlns:p14="http://schemas.microsoft.com/office/powerpoint/2010/main" val="335069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428D-FBF4-A447-9C39-808372F32D98}"/>
              </a:ext>
            </a:extLst>
          </p:cNvPr>
          <p:cNvSpPr>
            <a:spLocks noGrp="1"/>
          </p:cNvSpPr>
          <p:nvPr>
            <p:ph type="title"/>
          </p:nvPr>
        </p:nvSpPr>
        <p:spPr/>
        <p:txBody>
          <a:bodyPr/>
          <a:lstStyle/>
          <a:p>
            <a:r>
              <a:rPr lang="en-US" dirty="0"/>
              <a:t>Label Controls</a:t>
            </a:r>
          </a:p>
        </p:txBody>
      </p:sp>
      <p:sp>
        <p:nvSpPr>
          <p:cNvPr id="3" name="Content Placeholder 2">
            <a:extLst>
              <a:ext uri="{FF2B5EF4-FFF2-40B4-BE49-F238E27FC236}">
                <a16:creationId xmlns:a16="http://schemas.microsoft.com/office/drawing/2014/main" id="{A0B37C62-CC41-1CED-E903-8025B8975E23}"/>
              </a:ext>
            </a:extLst>
          </p:cNvPr>
          <p:cNvSpPr>
            <a:spLocks noGrp="1"/>
          </p:cNvSpPr>
          <p:nvPr>
            <p:ph idx="1"/>
          </p:nvPr>
        </p:nvSpPr>
        <p:spPr/>
        <p:txBody>
          <a:bodyPr/>
          <a:lstStyle/>
          <a:p>
            <a:r>
              <a:rPr lang="en-US" dirty="0"/>
              <a:t>A Label control displays text on a form and can be used to display unchanging text or program output</a:t>
            </a:r>
          </a:p>
          <a:p>
            <a:r>
              <a:rPr lang="en-US" dirty="0"/>
              <a:t>Commonly used properties are:</a:t>
            </a:r>
          </a:p>
          <a:p>
            <a:pPr lvl="1"/>
            <a:r>
              <a:rPr lang="en-US" b="1" dirty="0"/>
              <a:t>Text</a:t>
            </a:r>
            <a:r>
              <a:rPr lang="en-US" dirty="0"/>
              <a:t>: gets or sets the text associated with Label control</a:t>
            </a:r>
          </a:p>
          <a:p>
            <a:pPr lvl="1"/>
            <a:r>
              <a:rPr lang="en-US" b="1" dirty="0"/>
              <a:t>Name</a:t>
            </a:r>
            <a:r>
              <a:rPr lang="en-US" dirty="0"/>
              <a:t>: gets or sets the name of Label control</a:t>
            </a:r>
          </a:p>
          <a:p>
            <a:pPr lvl="1"/>
            <a:r>
              <a:rPr lang="en-US" b="1" dirty="0"/>
              <a:t>Font</a:t>
            </a:r>
            <a:r>
              <a:rPr lang="en-US" dirty="0"/>
              <a:t>: allows you to set the font, font style, and font size</a:t>
            </a:r>
          </a:p>
          <a:p>
            <a:pPr lvl="1"/>
            <a:r>
              <a:rPr lang="en-US" b="1" dirty="0" err="1"/>
              <a:t>BorderStyle</a:t>
            </a:r>
            <a:r>
              <a:rPr lang="en-US" dirty="0"/>
              <a:t>: allows you to display a border around the control’s text</a:t>
            </a:r>
          </a:p>
          <a:p>
            <a:pPr lvl="1"/>
            <a:r>
              <a:rPr lang="en-US" b="1" dirty="0" err="1"/>
              <a:t>AutoSize</a:t>
            </a:r>
            <a:r>
              <a:rPr lang="en-US" dirty="0"/>
              <a:t>: controls the way they can be resized</a:t>
            </a:r>
          </a:p>
          <a:p>
            <a:pPr lvl="1"/>
            <a:r>
              <a:rPr lang="en-US" b="1" dirty="0" err="1"/>
              <a:t>TextAlign</a:t>
            </a:r>
            <a:r>
              <a:rPr lang="en-US" dirty="0"/>
              <a:t>: set the text alignments</a:t>
            </a:r>
          </a:p>
        </p:txBody>
      </p:sp>
    </p:spTree>
    <p:extLst>
      <p:ext uri="{BB962C8B-B14F-4D97-AF65-F5344CB8AC3E}">
        <p14:creationId xmlns:p14="http://schemas.microsoft.com/office/powerpoint/2010/main" val="2029850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4EAD0-7CE4-00CC-C508-F324514DC566}"/>
              </a:ext>
            </a:extLst>
          </p:cNvPr>
          <p:cNvSpPr>
            <a:spLocks noGrp="1"/>
          </p:cNvSpPr>
          <p:nvPr>
            <p:ph type="title"/>
          </p:nvPr>
        </p:nvSpPr>
        <p:spPr/>
        <p:txBody>
          <a:bodyPr/>
          <a:lstStyle/>
          <a:p>
            <a:r>
              <a:rPr lang="en-US" dirty="0"/>
              <a:t>Handling Text Alignments</a:t>
            </a:r>
          </a:p>
        </p:txBody>
      </p:sp>
      <p:sp>
        <p:nvSpPr>
          <p:cNvPr id="3" name="Content Placeholder 2">
            <a:extLst>
              <a:ext uri="{FF2B5EF4-FFF2-40B4-BE49-F238E27FC236}">
                <a16:creationId xmlns:a16="http://schemas.microsoft.com/office/drawing/2014/main" id="{D24E8C20-E4BA-480F-CE36-7C1EE69D894E}"/>
              </a:ext>
            </a:extLst>
          </p:cNvPr>
          <p:cNvSpPr>
            <a:spLocks noGrp="1"/>
          </p:cNvSpPr>
          <p:nvPr>
            <p:ph idx="1"/>
          </p:nvPr>
        </p:nvSpPr>
        <p:spPr>
          <a:xfrm>
            <a:off x="786075" y="1752088"/>
            <a:ext cx="8946541" cy="4195481"/>
          </a:xfrm>
        </p:spPr>
        <p:txBody>
          <a:bodyPr/>
          <a:lstStyle/>
          <a:p>
            <a:r>
              <a:rPr lang="en-US" dirty="0"/>
              <a:t>The </a:t>
            </a:r>
            <a:r>
              <a:rPr lang="en-US" dirty="0" err="1"/>
              <a:t>TextAlign</a:t>
            </a:r>
            <a:r>
              <a:rPr lang="en-US" dirty="0"/>
              <a:t> property supports the following values:</a:t>
            </a:r>
          </a:p>
          <a:p>
            <a:endParaRPr lang="en-US" dirty="0"/>
          </a:p>
          <a:p>
            <a:endParaRPr lang="en-US" dirty="0"/>
          </a:p>
          <a:p>
            <a:endParaRPr lang="en-US" dirty="0"/>
          </a:p>
          <a:p>
            <a:r>
              <a:rPr lang="en-US" dirty="0"/>
              <a:t>You can select them by clicking the down arrow button of the </a:t>
            </a:r>
            <a:r>
              <a:rPr lang="en-US" dirty="0" err="1"/>
              <a:t>TextAlign</a:t>
            </a:r>
            <a:r>
              <a:rPr lang="en-US" dirty="0"/>
              <a:t> property</a:t>
            </a:r>
          </a:p>
        </p:txBody>
      </p:sp>
      <p:graphicFrame>
        <p:nvGraphicFramePr>
          <p:cNvPr id="4" name="Table 4">
            <a:extLst>
              <a:ext uri="{FF2B5EF4-FFF2-40B4-BE49-F238E27FC236}">
                <a16:creationId xmlns:a16="http://schemas.microsoft.com/office/drawing/2014/main" id="{BFB6F231-79C1-7879-F25C-F3831CEE3836}"/>
              </a:ext>
            </a:extLst>
          </p:cNvPr>
          <p:cNvGraphicFramePr>
            <a:graphicFrameLocks noGrp="1"/>
          </p:cNvGraphicFramePr>
          <p:nvPr>
            <p:extLst>
              <p:ext uri="{D42A27DB-BD31-4B8C-83A1-F6EECF244321}">
                <p14:modId xmlns:p14="http://schemas.microsoft.com/office/powerpoint/2010/main" val="2226119474"/>
              </p:ext>
            </p:extLst>
          </p:nvPr>
        </p:nvGraphicFramePr>
        <p:xfrm>
          <a:off x="1284472" y="2231628"/>
          <a:ext cx="8127999" cy="111252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3283592088"/>
                    </a:ext>
                  </a:extLst>
                </a:gridCol>
                <a:gridCol w="2709333">
                  <a:extLst>
                    <a:ext uri="{9D8B030D-6E8A-4147-A177-3AD203B41FA5}">
                      <a16:colId xmlns:a16="http://schemas.microsoft.com/office/drawing/2014/main" val="2335483085"/>
                    </a:ext>
                  </a:extLst>
                </a:gridCol>
                <a:gridCol w="2709333">
                  <a:extLst>
                    <a:ext uri="{9D8B030D-6E8A-4147-A177-3AD203B41FA5}">
                      <a16:colId xmlns:a16="http://schemas.microsoft.com/office/drawing/2014/main" val="1849901017"/>
                    </a:ext>
                  </a:extLst>
                </a:gridCol>
              </a:tblGrid>
              <a:tr h="370840">
                <a:tc>
                  <a:txBody>
                    <a:bodyPr/>
                    <a:lstStyle/>
                    <a:p>
                      <a:r>
                        <a:rPr lang="en-US" dirty="0" err="1"/>
                        <a:t>TopLeft</a:t>
                      </a:r>
                      <a:endParaRPr lang="en-US" dirty="0"/>
                    </a:p>
                  </a:txBody>
                  <a:tcPr/>
                </a:tc>
                <a:tc>
                  <a:txBody>
                    <a:bodyPr/>
                    <a:lstStyle/>
                    <a:p>
                      <a:r>
                        <a:rPr lang="en-US" dirty="0" err="1"/>
                        <a:t>TopCenter</a:t>
                      </a:r>
                      <a:endParaRPr lang="en-US" dirty="0"/>
                    </a:p>
                  </a:txBody>
                  <a:tcPr/>
                </a:tc>
                <a:tc>
                  <a:txBody>
                    <a:bodyPr/>
                    <a:lstStyle/>
                    <a:p>
                      <a:r>
                        <a:rPr lang="en-US" dirty="0" err="1"/>
                        <a:t>TopRight</a:t>
                      </a:r>
                      <a:endParaRPr lang="en-US" dirty="0"/>
                    </a:p>
                  </a:txBody>
                  <a:tcPr/>
                </a:tc>
                <a:extLst>
                  <a:ext uri="{0D108BD9-81ED-4DB2-BD59-A6C34878D82A}">
                    <a16:rowId xmlns:a16="http://schemas.microsoft.com/office/drawing/2014/main" val="2857739560"/>
                  </a:ext>
                </a:extLst>
              </a:tr>
              <a:tr h="370840">
                <a:tc>
                  <a:txBody>
                    <a:bodyPr/>
                    <a:lstStyle/>
                    <a:p>
                      <a:r>
                        <a:rPr lang="en-US" dirty="0" err="1"/>
                        <a:t>MiddleLeft</a:t>
                      </a:r>
                      <a:endParaRPr lang="en-US" dirty="0"/>
                    </a:p>
                  </a:txBody>
                  <a:tcPr/>
                </a:tc>
                <a:tc>
                  <a:txBody>
                    <a:bodyPr/>
                    <a:lstStyle/>
                    <a:p>
                      <a:r>
                        <a:rPr lang="en-US" dirty="0" err="1"/>
                        <a:t>MiddleCenter</a:t>
                      </a:r>
                      <a:endParaRPr lang="en-US" dirty="0"/>
                    </a:p>
                  </a:txBody>
                  <a:tcPr/>
                </a:tc>
                <a:tc>
                  <a:txBody>
                    <a:bodyPr/>
                    <a:lstStyle/>
                    <a:p>
                      <a:r>
                        <a:rPr lang="en-US" dirty="0" err="1"/>
                        <a:t>MiddleRight</a:t>
                      </a:r>
                      <a:endParaRPr lang="en-US" dirty="0"/>
                    </a:p>
                  </a:txBody>
                  <a:tcPr/>
                </a:tc>
                <a:extLst>
                  <a:ext uri="{0D108BD9-81ED-4DB2-BD59-A6C34878D82A}">
                    <a16:rowId xmlns:a16="http://schemas.microsoft.com/office/drawing/2014/main" val="1243225615"/>
                  </a:ext>
                </a:extLst>
              </a:tr>
              <a:tr h="370840">
                <a:tc>
                  <a:txBody>
                    <a:bodyPr/>
                    <a:lstStyle/>
                    <a:p>
                      <a:r>
                        <a:rPr lang="en-US" dirty="0" err="1"/>
                        <a:t>BottomLeft</a:t>
                      </a:r>
                      <a:endParaRPr lang="en-US" dirty="0"/>
                    </a:p>
                  </a:txBody>
                  <a:tcPr/>
                </a:tc>
                <a:tc>
                  <a:txBody>
                    <a:bodyPr/>
                    <a:lstStyle/>
                    <a:p>
                      <a:r>
                        <a:rPr lang="en-US" dirty="0" err="1"/>
                        <a:t>BottomCenter</a:t>
                      </a:r>
                      <a:endParaRPr lang="en-US" dirty="0"/>
                    </a:p>
                  </a:txBody>
                  <a:tcPr/>
                </a:tc>
                <a:tc>
                  <a:txBody>
                    <a:bodyPr/>
                    <a:lstStyle/>
                    <a:p>
                      <a:r>
                        <a:rPr lang="en-US" dirty="0" err="1"/>
                        <a:t>BottomRight</a:t>
                      </a:r>
                      <a:endParaRPr lang="en-US" dirty="0"/>
                    </a:p>
                  </a:txBody>
                  <a:tcPr/>
                </a:tc>
                <a:extLst>
                  <a:ext uri="{0D108BD9-81ED-4DB2-BD59-A6C34878D82A}">
                    <a16:rowId xmlns:a16="http://schemas.microsoft.com/office/drawing/2014/main" val="2635456336"/>
                  </a:ext>
                </a:extLst>
              </a:tr>
            </a:tbl>
          </a:graphicData>
        </a:graphic>
      </p:graphicFrame>
      <p:pic>
        <p:nvPicPr>
          <p:cNvPr id="5" name="Picture 1" descr="In the properties window, for the object, label 1, the listed properties include tag, text, and text align. The text align property is selected and a dropdown menu has nine placements in the label, as follows. Top left, top center, top right, middle left, middle center, middle right. Bottom left, bottom center, bottom right. The top left option is selected.">
            <a:extLst>
              <a:ext uri="{FF2B5EF4-FFF2-40B4-BE49-F238E27FC236}">
                <a16:creationId xmlns:a16="http://schemas.microsoft.com/office/drawing/2014/main" id="{346F5F79-0E1F-5470-3138-545991AD12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7626" y="4249499"/>
            <a:ext cx="441960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21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8093F-220C-314C-9243-5850EDA6D12A}"/>
              </a:ext>
            </a:extLst>
          </p:cNvPr>
          <p:cNvSpPr>
            <a:spLocks noGrp="1"/>
          </p:cNvSpPr>
          <p:nvPr>
            <p:ph type="title"/>
          </p:nvPr>
        </p:nvSpPr>
        <p:spPr/>
        <p:txBody>
          <a:bodyPr/>
          <a:lstStyle/>
          <a:p>
            <a:r>
              <a:rPr lang="en-US" dirty="0"/>
              <a:t>Using Code to Display Output in a Label Control</a:t>
            </a:r>
          </a:p>
        </p:txBody>
      </p:sp>
      <p:sp>
        <p:nvSpPr>
          <p:cNvPr id="3" name="Content Placeholder 2">
            <a:extLst>
              <a:ext uri="{FF2B5EF4-FFF2-40B4-BE49-F238E27FC236}">
                <a16:creationId xmlns:a16="http://schemas.microsoft.com/office/drawing/2014/main" id="{274D6A8C-ED61-8BFD-EE29-80DE2356B6F2}"/>
              </a:ext>
            </a:extLst>
          </p:cNvPr>
          <p:cNvSpPr>
            <a:spLocks noGrp="1"/>
          </p:cNvSpPr>
          <p:nvPr>
            <p:ph idx="1"/>
          </p:nvPr>
        </p:nvSpPr>
        <p:spPr>
          <a:xfrm>
            <a:off x="914469" y="1973405"/>
            <a:ext cx="9958940" cy="4606299"/>
          </a:xfrm>
        </p:spPr>
        <p:txBody>
          <a:bodyPr>
            <a:normAutofit lnSpcReduction="10000"/>
          </a:bodyPr>
          <a:lstStyle/>
          <a:p>
            <a:r>
              <a:rPr lang="en-US" dirty="0"/>
              <a:t>By adding the following bold line to a Button's event handler, a Label control can display output of the application.</a:t>
            </a:r>
          </a:p>
          <a:p>
            <a:endParaRPr lang="en-US" dirty="0"/>
          </a:p>
          <a:p>
            <a:endParaRPr lang="en-US" dirty="0"/>
          </a:p>
          <a:p>
            <a:endParaRPr lang="en-US" dirty="0"/>
          </a:p>
          <a:p>
            <a:endParaRPr lang="en-US" dirty="0"/>
          </a:p>
          <a:p>
            <a:r>
              <a:rPr lang="en-US" dirty="0"/>
              <a:t>Notice that</a:t>
            </a:r>
          </a:p>
          <a:p>
            <a:pPr lvl="1"/>
            <a:r>
              <a:rPr lang="en-US" dirty="0"/>
              <a:t>the equal sign (==) is known as assignment operator</a:t>
            </a:r>
          </a:p>
          <a:p>
            <a:pPr lvl="1"/>
            <a:r>
              <a:rPr lang="en-US" dirty="0"/>
              <a:t>the item receiving the value must be on the left of the operator</a:t>
            </a:r>
          </a:p>
          <a:p>
            <a:pPr lvl="1"/>
            <a:r>
              <a:rPr lang="en-US" dirty="0"/>
              <a:t>the Text property accepts a string only</a:t>
            </a:r>
          </a:p>
          <a:p>
            <a:pPr lvl="1"/>
            <a:r>
              <a:rPr lang="en-US" dirty="0"/>
              <a:t>if you need to clear the text of a Label, simply assign an empty string ("""") to clear the Text property</a:t>
            </a:r>
          </a:p>
        </p:txBody>
      </p:sp>
      <p:sp>
        <p:nvSpPr>
          <p:cNvPr id="4" name="TextBox 3">
            <a:extLst>
              <a:ext uri="{FF2B5EF4-FFF2-40B4-BE49-F238E27FC236}">
                <a16:creationId xmlns:a16="http://schemas.microsoft.com/office/drawing/2014/main" id="{FAE785B9-D978-4DE9-7A6C-0D556A9D42D0}"/>
              </a:ext>
            </a:extLst>
          </p:cNvPr>
          <p:cNvSpPr txBox="1"/>
          <p:nvPr/>
        </p:nvSpPr>
        <p:spPr>
          <a:xfrm>
            <a:off x="1354703" y="2828835"/>
            <a:ext cx="8696131" cy="1200329"/>
          </a:xfrm>
          <a:prstGeom prst="rect">
            <a:avLst/>
          </a:prstGeom>
          <a:noFill/>
        </p:spPr>
        <p:txBody>
          <a:bodyPr wrap="square" rtlCol="0">
            <a:spAutoFit/>
          </a:bodyPr>
          <a:lstStyle/>
          <a:p>
            <a:r>
              <a:rPr lang="en-US" sz="1800" dirty="0">
                <a:latin typeface="Cascadia Mono" panose="020B0609020000020004" pitchFamily="49" charset="0"/>
              </a:rPr>
              <a:t>private void </a:t>
            </a:r>
            <a:r>
              <a:rPr lang="en-US" sz="1800" dirty="0" err="1">
                <a:latin typeface="Cascadia Mono" panose="020B0609020000020004" pitchFamily="49" charset="0"/>
              </a:rPr>
              <a:t>showAnswerButton_Click</a:t>
            </a:r>
            <a:r>
              <a:rPr lang="en-US" sz="1800" dirty="0">
                <a:latin typeface="Cascadia Mono" panose="020B0609020000020004" pitchFamily="49" charset="0"/>
              </a:rPr>
              <a:t>(object sender, </a:t>
            </a:r>
            <a:r>
              <a:rPr lang="en-US" sz="1800" dirty="0" err="1">
                <a:latin typeface="Cascadia Mono" panose="020B0609020000020004" pitchFamily="49" charset="0"/>
              </a:rPr>
              <a:t>EventArgs</a:t>
            </a:r>
            <a:r>
              <a:rPr lang="en-US" sz="1800" dirty="0">
                <a:latin typeface="Cascadia Mono" panose="020B0609020000020004" pitchFamily="49" charset="0"/>
              </a:rPr>
              <a:t> e)</a:t>
            </a:r>
          </a:p>
          <a:p>
            <a:r>
              <a:rPr lang="en-US" sz="1800" dirty="0">
                <a:latin typeface="Cascadia Mono" panose="020B0609020000020004" pitchFamily="49" charset="0"/>
              </a:rPr>
              <a:t>{</a:t>
            </a:r>
          </a:p>
          <a:p>
            <a:r>
              <a:rPr lang="en-US" sz="1800" dirty="0">
                <a:latin typeface="Cascadia Mono" panose="020B0609020000020004" pitchFamily="49" charset="0"/>
              </a:rPr>
              <a:t>    </a:t>
            </a:r>
            <a:r>
              <a:rPr lang="en-US" sz="1800" dirty="0" err="1">
                <a:latin typeface="Cascadia Mono" panose="020B0609020000020004" pitchFamily="49" charset="0"/>
              </a:rPr>
              <a:t>answerLabel.Text</a:t>
            </a:r>
            <a:r>
              <a:rPr lang="en-US" sz="1800" dirty="0">
                <a:latin typeface="Cascadia Mono" panose="020B0609020000020004" pitchFamily="49" charset="0"/>
              </a:rPr>
              <a:t> = "Theodore Roosevelt";</a:t>
            </a:r>
          </a:p>
          <a:p>
            <a:r>
              <a:rPr lang="en-US" sz="1800" dirty="0">
                <a:latin typeface="Cascadia Mono" panose="020B0609020000020004" pitchFamily="49" charset="0"/>
              </a:rPr>
              <a:t>}</a:t>
            </a:r>
            <a:endParaRPr lang="en-US" dirty="0"/>
          </a:p>
        </p:txBody>
      </p:sp>
    </p:spTree>
    <p:extLst>
      <p:ext uri="{BB962C8B-B14F-4D97-AF65-F5344CB8AC3E}">
        <p14:creationId xmlns:p14="http://schemas.microsoft.com/office/powerpoint/2010/main" val="2590587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7945B-3B68-FAB2-2EE6-57ADA6E9869E}"/>
              </a:ext>
            </a:extLst>
          </p:cNvPr>
          <p:cNvSpPr>
            <a:spLocks noGrp="1"/>
          </p:cNvSpPr>
          <p:nvPr>
            <p:ph type="title"/>
          </p:nvPr>
        </p:nvSpPr>
        <p:spPr/>
        <p:txBody>
          <a:bodyPr/>
          <a:lstStyle/>
          <a:p>
            <a:r>
              <a:rPr lang="en-US" dirty="0" err="1"/>
              <a:t>PictureBox</a:t>
            </a:r>
            <a:r>
              <a:rPr lang="en-US" dirty="0"/>
              <a:t> Controls</a:t>
            </a:r>
          </a:p>
        </p:txBody>
      </p:sp>
      <p:sp>
        <p:nvSpPr>
          <p:cNvPr id="3" name="Content Placeholder 2">
            <a:extLst>
              <a:ext uri="{FF2B5EF4-FFF2-40B4-BE49-F238E27FC236}">
                <a16:creationId xmlns:a16="http://schemas.microsoft.com/office/drawing/2014/main" id="{0880825F-19E2-C596-7E4C-1E114404E7D5}"/>
              </a:ext>
            </a:extLst>
          </p:cNvPr>
          <p:cNvSpPr>
            <a:spLocks noGrp="1"/>
          </p:cNvSpPr>
          <p:nvPr>
            <p:ph idx="1"/>
          </p:nvPr>
        </p:nvSpPr>
        <p:spPr/>
        <p:txBody>
          <a:bodyPr>
            <a:normAutofit/>
          </a:bodyPr>
          <a:lstStyle/>
          <a:p>
            <a:r>
              <a:rPr lang="en-US" sz="2400" dirty="0"/>
              <a:t>A </a:t>
            </a:r>
            <a:r>
              <a:rPr lang="en-US" sz="2400" dirty="0" err="1"/>
              <a:t>PictureBox</a:t>
            </a:r>
            <a:r>
              <a:rPr lang="en-US" sz="2400" dirty="0"/>
              <a:t> control displays a graphic image on a form</a:t>
            </a:r>
          </a:p>
          <a:p>
            <a:r>
              <a:rPr lang="en-US" sz="2400" dirty="0"/>
              <a:t>Commonly used properties are:</a:t>
            </a:r>
          </a:p>
          <a:p>
            <a:pPr lvl="1"/>
            <a:r>
              <a:rPr lang="en-US" sz="2000" dirty="0"/>
              <a:t>Image: specifies the image that it will display</a:t>
            </a:r>
          </a:p>
          <a:p>
            <a:pPr lvl="1"/>
            <a:r>
              <a:rPr lang="en-US" sz="2000" dirty="0" err="1"/>
              <a:t>SizeMode</a:t>
            </a:r>
            <a:r>
              <a:rPr lang="en-US" sz="2000" dirty="0"/>
              <a:t>: specifies how the control’s image is to be displayed</a:t>
            </a:r>
          </a:p>
          <a:p>
            <a:pPr lvl="1"/>
            <a:r>
              <a:rPr lang="en-US" sz="2000" dirty="0"/>
              <a:t>Visible: determines whether the control is visible on the form at run time</a:t>
            </a:r>
          </a:p>
        </p:txBody>
      </p:sp>
    </p:spTree>
    <p:extLst>
      <p:ext uri="{BB962C8B-B14F-4D97-AF65-F5344CB8AC3E}">
        <p14:creationId xmlns:p14="http://schemas.microsoft.com/office/powerpoint/2010/main" val="1989087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C9B4F-C4D1-46EA-3ED0-B7FE97297EEF}"/>
              </a:ext>
            </a:extLst>
          </p:cNvPr>
          <p:cNvSpPr>
            <a:spLocks noGrp="1"/>
          </p:cNvSpPr>
          <p:nvPr>
            <p:ph type="title"/>
          </p:nvPr>
        </p:nvSpPr>
        <p:spPr/>
        <p:txBody>
          <a:bodyPr/>
          <a:lstStyle/>
          <a:p>
            <a:r>
              <a:rPr lang="en-US" dirty="0"/>
              <a:t>Creating Clickable Images</a:t>
            </a:r>
          </a:p>
        </p:txBody>
      </p:sp>
      <p:sp>
        <p:nvSpPr>
          <p:cNvPr id="3" name="Content Placeholder 2">
            <a:extLst>
              <a:ext uri="{FF2B5EF4-FFF2-40B4-BE49-F238E27FC236}">
                <a16:creationId xmlns:a16="http://schemas.microsoft.com/office/drawing/2014/main" id="{5E97605B-5642-C3BB-4404-7819C9FB465B}"/>
              </a:ext>
            </a:extLst>
          </p:cNvPr>
          <p:cNvSpPr>
            <a:spLocks noGrp="1"/>
          </p:cNvSpPr>
          <p:nvPr>
            <p:ph idx="1"/>
          </p:nvPr>
        </p:nvSpPr>
        <p:spPr>
          <a:xfrm>
            <a:off x="1104293" y="1506266"/>
            <a:ext cx="8946541" cy="4195481"/>
          </a:xfrm>
        </p:spPr>
        <p:txBody>
          <a:bodyPr/>
          <a:lstStyle/>
          <a:p>
            <a:r>
              <a:rPr lang="en-US" dirty="0"/>
              <a:t>You can double click the </a:t>
            </a:r>
            <a:r>
              <a:rPr lang="en-US" dirty="0" err="1"/>
              <a:t>PictureBox</a:t>
            </a:r>
            <a:r>
              <a:rPr lang="en-US" dirty="0"/>
              <a:t> control in the Designer to create a Click event handler and then add your codes to it. For example,</a:t>
            </a:r>
          </a:p>
          <a:p>
            <a:endParaRPr lang="en-US" dirty="0"/>
          </a:p>
          <a:p>
            <a:endParaRPr lang="en-US" dirty="0"/>
          </a:p>
          <a:p>
            <a:endParaRPr lang="en-US" dirty="0"/>
          </a:p>
          <a:p>
            <a:endParaRPr lang="en-US" dirty="0"/>
          </a:p>
          <a:p>
            <a:r>
              <a:rPr lang="en-US" dirty="0"/>
              <a:t>And</a:t>
            </a:r>
          </a:p>
        </p:txBody>
      </p:sp>
      <p:sp>
        <p:nvSpPr>
          <p:cNvPr id="4" name="TextBox 3">
            <a:extLst>
              <a:ext uri="{FF2B5EF4-FFF2-40B4-BE49-F238E27FC236}">
                <a16:creationId xmlns:a16="http://schemas.microsoft.com/office/drawing/2014/main" id="{6418EE22-83F2-8A01-E3D8-0F5B64FF539E}"/>
              </a:ext>
            </a:extLst>
          </p:cNvPr>
          <p:cNvSpPr txBox="1"/>
          <p:nvPr/>
        </p:nvSpPr>
        <p:spPr>
          <a:xfrm>
            <a:off x="1490870" y="2828835"/>
            <a:ext cx="9124121" cy="1200329"/>
          </a:xfrm>
          <a:prstGeom prst="rect">
            <a:avLst/>
          </a:prstGeom>
          <a:noFill/>
          <a:ln>
            <a:solidFill>
              <a:schemeClr val="tx1">
                <a:lumMod val="95000"/>
              </a:schemeClr>
            </a:solidFill>
          </a:ln>
        </p:spPr>
        <p:txBody>
          <a:bodyPr wrap="square" rtlCol="0">
            <a:spAutoFit/>
          </a:bodyPr>
          <a:lstStyle/>
          <a:p>
            <a:r>
              <a:rPr lang="en-US" dirty="0">
                <a:latin typeface="Consolas" panose="020B0609020204030204" pitchFamily="49" charset="0"/>
              </a:rPr>
              <a:t>private void </a:t>
            </a:r>
            <a:r>
              <a:rPr lang="en-US" dirty="0" err="1">
                <a:latin typeface="Consolas" panose="020B0609020204030204" pitchFamily="49" charset="0"/>
              </a:rPr>
              <a:t>catPictureBox_Click</a:t>
            </a:r>
            <a:r>
              <a:rPr lang="en-US" dirty="0">
                <a:latin typeface="Consolas" panose="020B0609020204030204" pitchFamily="49" charset="0"/>
              </a:rPr>
              <a:t> object sender, </a:t>
            </a:r>
            <a:r>
              <a:rPr lang="en-US" dirty="0" err="1">
                <a:latin typeface="Consolas" panose="020B0609020204030204" pitchFamily="49" charset="0"/>
              </a:rPr>
              <a:t>EventArgs</a:t>
            </a:r>
            <a:r>
              <a:rPr lang="en-US" dirty="0">
                <a:latin typeface="Consolas" panose="020B0609020204030204" pitchFamily="49" charset="0"/>
              </a:rPr>
              <a:t> e)</a:t>
            </a:r>
          </a:p>
          <a:p>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MessageBox.Show</a:t>
            </a:r>
            <a:r>
              <a:rPr lang="en-US" dirty="0">
                <a:latin typeface="Consolas" panose="020B0609020204030204" pitchFamily="49" charset="0"/>
              </a:rPr>
              <a:t>("Meow");</a:t>
            </a:r>
          </a:p>
          <a:p>
            <a:r>
              <a:rPr lang="en-US" dirty="0">
                <a:latin typeface="Consolas" panose="020B0609020204030204" pitchFamily="49" charset="0"/>
              </a:rPr>
              <a:t>}</a:t>
            </a:r>
          </a:p>
        </p:txBody>
      </p:sp>
      <p:sp>
        <p:nvSpPr>
          <p:cNvPr id="5" name="TextBox 4">
            <a:extLst>
              <a:ext uri="{FF2B5EF4-FFF2-40B4-BE49-F238E27FC236}">
                <a16:creationId xmlns:a16="http://schemas.microsoft.com/office/drawing/2014/main" id="{B56AF745-6B76-EDEA-F07F-75665E00CD8F}"/>
              </a:ext>
            </a:extLst>
          </p:cNvPr>
          <p:cNvSpPr txBox="1"/>
          <p:nvPr/>
        </p:nvSpPr>
        <p:spPr>
          <a:xfrm>
            <a:off x="1490869" y="5101582"/>
            <a:ext cx="9124122" cy="1200329"/>
          </a:xfrm>
          <a:prstGeom prst="rect">
            <a:avLst/>
          </a:prstGeom>
          <a:noFill/>
          <a:ln>
            <a:solidFill>
              <a:schemeClr val="tx1">
                <a:lumMod val="95000"/>
              </a:schemeClr>
            </a:solidFill>
          </a:ln>
        </p:spPr>
        <p:txBody>
          <a:bodyPr wrap="square" rtlCol="0">
            <a:spAutoFit/>
          </a:bodyPr>
          <a:lstStyle/>
          <a:p>
            <a:r>
              <a:rPr lang="en-US" dirty="0">
                <a:latin typeface="Consolas" panose="020B0609020204030204" pitchFamily="49" charset="0"/>
              </a:rPr>
              <a:t>private void </a:t>
            </a:r>
            <a:r>
              <a:rPr lang="en-US" dirty="0" err="1">
                <a:latin typeface="Consolas" panose="020B0609020204030204" pitchFamily="49" charset="0"/>
              </a:rPr>
              <a:t>spiderPictureBox_Click</a:t>
            </a:r>
            <a:r>
              <a:rPr lang="en-US" dirty="0">
                <a:latin typeface="Consolas" panose="020B0609020204030204" pitchFamily="49" charset="0"/>
              </a:rPr>
              <a:t> object sender, </a:t>
            </a:r>
            <a:r>
              <a:rPr lang="en-US" dirty="0" err="1">
                <a:latin typeface="Consolas" panose="020B0609020204030204" pitchFamily="49" charset="0"/>
              </a:rPr>
              <a:t>EventArgs</a:t>
            </a:r>
            <a:r>
              <a:rPr lang="en-US" dirty="0">
                <a:latin typeface="Consolas" panose="020B0609020204030204" pitchFamily="49" charset="0"/>
              </a:rPr>
              <a:t> e)</a:t>
            </a:r>
          </a:p>
          <a:p>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spiderPictureBox.Visible</a:t>
            </a:r>
            <a:r>
              <a:rPr lang="en-US" dirty="0">
                <a:latin typeface="Consolas" panose="020B0609020204030204" pitchFamily="49" charset="0"/>
              </a:rPr>
              <a:t> = false;</a:t>
            </a:r>
          </a:p>
          <a:p>
            <a:r>
              <a:rPr lang="en-US" dirty="0">
                <a:latin typeface="Consolas" panose="020B0609020204030204" pitchFamily="49" charset="0"/>
              </a:rPr>
              <a:t>}</a:t>
            </a:r>
          </a:p>
        </p:txBody>
      </p:sp>
    </p:spTree>
    <p:extLst>
      <p:ext uri="{BB962C8B-B14F-4D97-AF65-F5344CB8AC3E}">
        <p14:creationId xmlns:p14="http://schemas.microsoft.com/office/powerpoint/2010/main" val="513469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04838"/>
            <a:ext cx="8229600" cy="738664"/>
          </a:xfrm>
        </p:spPr>
        <p:txBody>
          <a:bodyPr>
            <a:spAutoFit/>
          </a:bodyPr>
          <a:lstStyle/>
          <a:p>
            <a:pPr eaLnBrk="1" hangingPunct="1">
              <a:defRPr/>
            </a:pPr>
            <a:r>
              <a:rPr lang="en-IN" altLang="en-US" dirty="0">
                <a:latin typeface="+mn-lt"/>
                <a:ea typeface="+mj-ea"/>
              </a:rPr>
              <a:t>Graphical User Interface</a:t>
            </a:r>
            <a:endParaRPr lang="en-US" altLang="en-US" sz="2000" dirty="0">
              <a:latin typeface="+mn-lt"/>
            </a:endParaRPr>
          </a:p>
        </p:txBody>
      </p:sp>
      <p:sp>
        <p:nvSpPr>
          <p:cNvPr id="3" name="Content Placeholder 2"/>
          <p:cNvSpPr>
            <a:spLocks noGrp="1"/>
          </p:cNvSpPr>
          <p:nvPr>
            <p:ph type="body" idx="1"/>
          </p:nvPr>
        </p:nvSpPr>
        <p:spPr>
          <a:xfrm>
            <a:off x="1580322" y="1600200"/>
            <a:ext cx="8630478" cy="1579920"/>
          </a:xfrm>
        </p:spPr>
        <p:txBody>
          <a:bodyPr wrap="square">
            <a:spAutoFit/>
          </a:bodyPr>
          <a:lstStyle/>
          <a:p>
            <a:pPr eaLnBrk="1" hangingPunct="1">
              <a:defRPr/>
            </a:pPr>
            <a:r>
              <a:rPr lang="en-US" altLang="en-US" dirty="0">
                <a:latin typeface="+mn-lt"/>
                <a:ea typeface="+mn-ea"/>
              </a:rPr>
              <a:t>User interfaces allow users to interact with the computer. Categories are:</a:t>
            </a:r>
          </a:p>
          <a:p>
            <a:pPr marL="741600" lvl="1" indent="-284400">
              <a:buFont typeface="Arial" panose="020B0604020202020204" pitchFamily="34" charset="0"/>
              <a:buChar char="–"/>
              <a:defRPr/>
            </a:pPr>
            <a:r>
              <a:rPr lang="en-US" altLang="en-US" sz="2000" dirty="0">
                <a:latin typeface="+mn-lt"/>
              </a:rPr>
              <a:t>Command line interface (aka console interface)</a:t>
            </a:r>
          </a:p>
          <a:p>
            <a:pPr marL="741600" lvl="1" indent="-284400">
              <a:buFont typeface="Arial" panose="020B0604020202020204" pitchFamily="34" charset="0"/>
              <a:buChar char="–"/>
              <a:defRPr/>
            </a:pPr>
            <a:r>
              <a:rPr lang="en-US" altLang="en-US" sz="2000" dirty="0">
                <a:latin typeface="+mn-lt"/>
              </a:rPr>
              <a:t>Graphical user interface (G</a:t>
            </a:r>
            <a:r>
              <a:rPr lang="en-US" altLang="en-US" sz="100" dirty="0">
                <a:latin typeface="+mn-lt"/>
              </a:rPr>
              <a:t> </a:t>
            </a:r>
            <a:r>
              <a:rPr lang="en-US" altLang="en-US" sz="2000" dirty="0">
                <a:latin typeface="+mn-lt"/>
              </a:rPr>
              <a:t>U</a:t>
            </a:r>
            <a:r>
              <a:rPr lang="en-US" altLang="en-US" sz="100" dirty="0">
                <a:latin typeface="+mn-lt"/>
              </a:rPr>
              <a:t> </a:t>
            </a:r>
            <a:r>
              <a:rPr lang="en-US" altLang="en-US" sz="2000" dirty="0">
                <a:latin typeface="+mn-lt"/>
              </a:rPr>
              <a:t>I)- now the most commonly used</a:t>
            </a:r>
            <a:endParaRPr lang="en-US" altLang="en-US" sz="2000" dirty="0">
              <a:latin typeface="+mn-lt"/>
              <a:ea typeface="+mn-ea"/>
            </a:endParaRPr>
          </a:p>
        </p:txBody>
      </p:sp>
      <p:pic>
        <p:nvPicPr>
          <p:cNvPr id="54277" name="Picture 2" descr="The graphical user interface from a computer. It displays the security tab of the internet properties dialog box and contains information such as security setting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7421" y="3552440"/>
            <a:ext cx="2252663"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A command line interface, or console interface, with sample prompts. Information displayed includes the volume in drive C, the volume serial number, and the contents of the images directory.">
            <a:extLst>
              <a:ext uri="{FF2B5EF4-FFF2-40B4-BE49-F238E27FC236}">
                <a16:creationId xmlns:a16="http://schemas.microsoft.com/office/drawing/2014/main" id="{127D71BC-BFEA-25C2-8E38-98E5B4806BAC}"/>
              </a:ext>
            </a:extLst>
          </p:cNvPr>
          <p:cNvPicPr>
            <a:picLocks noChangeAspect="1"/>
          </p:cNvPicPr>
          <p:nvPr/>
        </p:nvPicPr>
        <p:blipFill>
          <a:blip r:embed="rId3"/>
          <a:stretch>
            <a:fillRect/>
          </a:stretch>
        </p:blipFill>
        <p:spPr>
          <a:xfrm>
            <a:off x="2051205" y="3758430"/>
            <a:ext cx="3816195" cy="25344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7A6B5-0E9E-7F5C-7DD9-06AD249FBD8F}"/>
              </a:ext>
            </a:extLst>
          </p:cNvPr>
          <p:cNvSpPr>
            <a:spLocks noGrp="1"/>
          </p:cNvSpPr>
          <p:nvPr>
            <p:ph type="title"/>
          </p:nvPr>
        </p:nvSpPr>
        <p:spPr/>
        <p:txBody>
          <a:bodyPr/>
          <a:lstStyle/>
          <a:p>
            <a:r>
              <a:rPr lang="en-US" dirty="0"/>
              <a:t>Reading Input with </a:t>
            </a:r>
            <a:r>
              <a:rPr lang="en-US" dirty="0" err="1"/>
              <a:t>TextBox</a:t>
            </a:r>
            <a:r>
              <a:rPr lang="en-US" dirty="0"/>
              <a:t> Control</a:t>
            </a:r>
          </a:p>
        </p:txBody>
      </p:sp>
      <p:sp>
        <p:nvSpPr>
          <p:cNvPr id="3" name="Content Placeholder 2">
            <a:extLst>
              <a:ext uri="{FF2B5EF4-FFF2-40B4-BE49-F238E27FC236}">
                <a16:creationId xmlns:a16="http://schemas.microsoft.com/office/drawing/2014/main" id="{E3622C21-EB34-0154-3F54-C91DD9B046B1}"/>
              </a:ext>
            </a:extLst>
          </p:cNvPr>
          <p:cNvSpPr>
            <a:spLocks noGrp="1"/>
          </p:cNvSpPr>
          <p:nvPr>
            <p:ph idx="1"/>
          </p:nvPr>
        </p:nvSpPr>
        <p:spPr>
          <a:xfrm>
            <a:off x="1103313" y="2052918"/>
            <a:ext cx="7305192" cy="4195481"/>
          </a:xfrm>
        </p:spPr>
        <p:txBody>
          <a:bodyPr/>
          <a:lstStyle/>
          <a:p>
            <a:r>
              <a:rPr lang="en-US" dirty="0" err="1"/>
              <a:t>TextBox</a:t>
            </a:r>
            <a:r>
              <a:rPr lang="en-US" dirty="0"/>
              <a:t> control</a:t>
            </a:r>
          </a:p>
          <a:p>
            <a:pPr lvl="1"/>
            <a:r>
              <a:rPr lang="en-US" dirty="0"/>
              <a:t>a rectangular area</a:t>
            </a:r>
          </a:p>
          <a:p>
            <a:pPr lvl="1"/>
            <a:r>
              <a:rPr lang="en-US" dirty="0"/>
              <a:t>can accept keyboard input from the user</a:t>
            </a:r>
          </a:p>
          <a:p>
            <a:pPr lvl="1"/>
            <a:r>
              <a:rPr lang="en-US" dirty="0"/>
              <a:t>located in the Common Control group of the Toolbox</a:t>
            </a:r>
          </a:p>
          <a:p>
            <a:pPr lvl="1"/>
            <a:r>
              <a:rPr lang="en-US" dirty="0"/>
              <a:t>double click to add it to the form</a:t>
            </a:r>
          </a:p>
          <a:p>
            <a:pPr lvl="1"/>
            <a:r>
              <a:rPr lang="en-US" dirty="0"/>
              <a:t>default name is </a:t>
            </a:r>
            <a:r>
              <a:rPr lang="en-US" i="1" dirty="0" err="1"/>
              <a:t>textBox</a:t>
            </a:r>
            <a:r>
              <a:rPr lang="en-US" b="1" i="1" dirty="0" err="1"/>
              <a:t>n</a:t>
            </a:r>
            <a:endParaRPr lang="en-US" b="1" i="1" dirty="0"/>
          </a:p>
          <a:p>
            <a:pPr marL="914400" lvl="2" indent="0">
              <a:buNone/>
            </a:pPr>
            <a:r>
              <a:rPr lang="en-US" b="1" i="1" dirty="0"/>
              <a:t>where n is 1, 2, 3, …</a:t>
            </a:r>
          </a:p>
        </p:txBody>
      </p:sp>
      <p:pic>
        <p:nvPicPr>
          <p:cNvPr id="4" name="Picture 3" descr="A form 1 dialog box has an empty text field.">
            <a:extLst>
              <a:ext uri="{FF2B5EF4-FFF2-40B4-BE49-F238E27FC236}">
                <a16:creationId xmlns:a16="http://schemas.microsoft.com/office/drawing/2014/main" id="{24B6483A-83A8-BEDC-D1C8-7950F042560D}"/>
              </a:ext>
            </a:extLst>
          </p:cNvPr>
          <p:cNvPicPr>
            <a:picLocks noChangeAspect="1"/>
          </p:cNvPicPr>
          <p:nvPr/>
        </p:nvPicPr>
        <p:blipFill>
          <a:blip r:embed="rId2"/>
          <a:stretch>
            <a:fillRect/>
          </a:stretch>
        </p:blipFill>
        <p:spPr>
          <a:xfrm>
            <a:off x="8590258" y="1947080"/>
            <a:ext cx="2361905" cy="1352381"/>
          </a:xfrm>
          <a:prstGeom prst="rect">
            <a:avLst/>
          </a:prstGeom>
        </p:spPr>
      </p:pic>
      <p:pic>
        <p:nvPicPr>
          <p:cNvPr id="5" name="Picture 4" descr="The toolbox window lists tools as follows. Picture box, progress bar, radio button, rich text box, text box, tooltip, tree view. The text box tool is selected.">
            <a:extLst>
              <a:ext uri="{FF2B5EF4-FFF2-40B4-BE49-F238E27FC236}">
                <a16:creationId xmlns:a16="http://schemas.microsoft.com/office/drawing/2014/main" id="{B360B708-88C9-2079-FDE3-785C9637168F}"/>
              </a:ext>
            </a:extLst>
          </p:cNvPr>
          <p:cNvPicPr>
            <a:picLocks noChangeAspect="1"/>
          </p:cNvPicPr>
          <p:nvPr/>
        </p:nvPicPr>
        <p:blipFill>
          <a:blip r:embed="rId3"/>
          <a:stretch>
            <a:fillRect/>
          </a:stretch>
        </p:blipFill>
        <p:spPr>
          <a:xfrm>
            <a:off x="8590258" y="3481564"/>
            <a:ext cx="2371708" cy="2394734"/>
          </a:xfrm>
          <a:prstGeom prst="rect">
            <a:avLst/>
          </a:prstGeom>
        </p:spPr>
      </p:pic>
    </p:spTree>
    <p:extLst>
      <p:ext uri="{BB962C8B-B14F-4D97-AF65-F5344CB8AC3E}">
        <p14:creationId xmlns:p14="http://schemas.microsoft.com/office/powerpoint/2010/main" val="800826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098E2-7FD3-81CF-A6F3-D55294060439}"/>
              </a:ext>
            </a:extLst>
          </p:cNvPr>
          <p:cNvSpPr>
            <a:spLocks noGrp="1"/>
          </p:cNvSpPr>
          <p:nvPr>
            <p:ph type="title"/>
          </p:nvPr>
        </p:nvSpPr>
        <p:spPr/>
        <p:txBody>
          <a:bodyPr/>
          <a:lstStyle/>
          <a:p>
            <a:r>
              <a:rPr lang="en-US" dirty="0"/>
              <a:t>The Text Property</a:t>
            </a:r>
          </a:p>
        </p:txBody>
      </p:sp>
      <p:sp>
        <p:nvSpPr>
          <p:cNvPr id="3" name="Content Placeholder 2">
            <a:extLst>
              <a:ext uri="{FF2B5EF4-FFF2-40B4-BE49-F238E27FC236}">
                <a16:creationId xmlns:a16="http://schemas.microsoft.com/office/drawing/2014/main" id="{A1A98F8D-C3AB-237D-0002-5B49F5665AB9}"/>
              </a:ext>
            </a:extLst>
          </p:cNvPr>
          <p:cNvSpPr>
            <a:spLocks noGrp="1"/>
          </p:cNvSpPr>
          <p:nvPr>
            <p:ph idx="1"/>
          </p:nvPr>
        </p:nvSpPr>
        <p:spPr/>
        <p:txBody>
          <a:bodyPr/>
          <a:lstStyle/>
          <a:p>
            <a:r>
              <a:rPr lang="en-US" dirty="0"/>
              <a:t>A </a:t>
            </a:r>
            <a:r>
              <a:rPr lang="en-US" dirty="0" err="1"/>
              <a:t>TextBox</a:t>
            </a:r>
            <a:r>
              <a:rPr lang="en-US" dirty="0"/>
              <a:t> control’s </a:t>
            </a:r>
            <a:r>
              <a:rPr lang="en-US" b="1" dirty="0"/>
              <a:t>Text</a:t>
            </a:r>
            <a:r>
              <a:rPr lang="en-US" dirty="0"/>
              <a:t> property stores the user inputs</a:t>
            </a:r>
          </a:p>
          <a:p>
            <a:r>
              <a:rPr lang="en-US" b="1" dirty="0"/>
              <a:t>Text</a:t>
            </a:r>
            <a:r>
              <a:rPr lang="en-US" dirty="0"/>
              <a:t> property accepts only string values, e.g.</a:t>
            </a:r>
          </a:p>
          <a:p>
            <a:endParaRPr lang="en-US" dirty="0"/>
          </a:p>
          <a:p>
            <a:pPr marL="0" indent="0">
              <a:buNone/>
            </a:pPr>
            <a:r>
              <a:rPr lang="en-US" dirty="0"/>
              <a:t>			</a:t>
            </a:r>
          </a:p>
          <a:p>
            <a:pPr marL="0" indent="0">
              <a:buNone/>
            </a:pPr>
            <a:endParaRPr lang="en-US" dirty="0"/>
          </a:p>
          <a:p>
            <a:r>
              <a:rPr lang="en-US" dirty="0"/>
              <a:t>To clear the content of a </a:t>
            </a:r>
            <a:r>
              <a:rPr lang="en-US" dirty="0" err="1"/>
              <a:t>TextBox</a:t>
            </a:r>
            <a:r>
              <a:rPr lang="en-US" dirty="0"/>
              <a:t> control, assign an empty string(“”)</a:t>
            </a:r>
          </a:p>
        </p:txBody>
      </p:sp>
      <p:sp>
        <p:nvSpPr>
          <p:cNvPr id="4" name="TextBox 3">
            <a:extLst>
              <a:ext uri="{FF2B5EF4-FFF2-40B4-BE49-F238E27FC236}">
                <a16:creationId xmlns:a16="http://schemas.microsoft.com/office/drawing/2014/main" id="{80A1ACC5-7B21-EEA7-FB02-4857B8D22FE6}"/>
              </a:ext>
            </a:extLst>
          </p:cNvPr>
          <p:cNvSpPr txBox="1"/>
          <p:nvPr/>
        </p:nvSpPr>
        <p:spPr>
          <a:xfrm>
            <a:off x="1533939" y="3244334"/>
            <a:ext cx="9124121" cy="369332"/>
          </a:xfrm>
          <a:prstGeom prst="rect">
            <a:avLst/>
          </a:prstGeom>
          <a:noFill/>
          <a:ln>
            <a:solidFill>
              <a:schemeClr val="tx1">
                <a:lumMod val="95000"/>
              </a:schemeClr>
            </a:solidFill>
          </a:ln>
        </p:spPr>
        <p:txBody>
          <a:bodyPr wrap="square" rtlCol="0">
            <a:spAutoFit/>
          </a:bodyPr>
          <a:lstStyle/>
          <a:p>
            <a:r>
              <a:rPr lang="en-US" dirty="0">
                <a:latin typeface="Consolas" panose="020B0609020204030204" pitchFamily="49" charset="0"/>
              </a:rPr>
              <a:t>textBox1.Text = “Hello”;</a:t>
            </a:r>
          </a:p>
        </p:txBody>
      </p:sp>
      <p:sp>
        <p:nvSpPr>
          <p:cNvPr id="5" name="TextBox 4">
            <a:extLst>
              <a:ext uri="{FF2B5EF4-FFF2-40B4-BE49-F238E27FC236}">
                <a16:creationId xmlns:a16="http://schemas.microsoft.com/office/drawing/2014/main" id="{D0335CB9-1D76-BE12-F428-C4579CA2E147}"/>
              </a:ext>
            </a:extLst>
          </p:cNvPr>
          <p:cNvSpPr txBox="1"/>
          <p:nvPr/>
        </p:nvSpPr>
        <p:spPr>
          <a:xfrm>
            <a:off x="1533939" y="4851488"/>
            <a:ext cx="9124121" cy="369332"/>
          </a:xfrm>
          <a:prstGeom prst="rect">
            <a:avLst/>
          </a:prstGeom>
          <a:noFill/>
          <a:ln>
            <a:solidFill>
              <a:schemeClr val="tx1">
                <a:lumMod val="95000"/>
              </a:schemeClr>
            </a:solidFill>
          </a:ln>
        </p:spPr>
        <p:txBody>
          <a:bodyPr wrap="square" rtlCol="0">
            <a:spAutoFit/>
          </a:bodyPr>
          <a:lstStyle/>
          <a:p>
            <a:r>
              <a:rPr lang="en-US" dirty="0">
                <a:latin typeface="Consolas" panose="020B0609020204030204" pitchFamily="49" charset="0"/>
              </a:rPr>
              <a:t>textBox1.Text = “”;</a:t>
            </a:r>
          </a:p>
        </p:txBody>
      </p:sp>
    </p:spTree>
    <p:extLst>
      <p:ext uri="{BB962C8B-B14F-4D97-AF65-F5344CB8AC3E}">
        <p14:creationId xmlns:p14="http://schemas.microsoft.com/office/powerpoint/2010/main" val="1534235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098E2-7FD3-81CF-A6F3-D55294060439}"/>
              </a:ext>
            </a:extLst>
          </p:cNvPr>
          <p:cNvSpPr>
            <a:spLocks noGrp="1"/>
          </p:cNvSpPr>
          <p:nvPr>
            <p:ph type="title"/>
          </p:nvPr>
        </p:nvSpPr>
        <p:spPr/>
        <p:txBody>
          <a:bodyPr/>
          <a:lstStyle/>
          <a:p>
            <a:r>
              <a:rPr lang="en-US" dirty="0"/>
              <a:t>The Text Property</a:t>
            </a:r>
          </a:p>
        </p:txBody>
      </p:sp>
      <p:sp>
        <p:nvSpPr>
          <p:cNvPr id="3" name="Content Placeholder 2">
            <a:extLst>
              <a:ext uri="{FF2B5EF4-FFF2-40B4-BE49-F238E27FC236}">
                <a16:creationId xmlns:a16="http://schemas.microsoft.com/office/drawing/2014/main" id="{A1A98F8D-C3AB-237D-0002-5B49F5665AB9}"/>
              </a:ext>
            </a:extLst>
          </p:cNvPr>
          <p:cNvSpPr>
            <a:spLocks noGrp="1"/>
          </p:cNvSpPr>
          <p:nvPr>
            <p:ph idx="1"/>
          </p:nvPr>
        </p:nvSpPr>
        <p:spPr/>
        <p:txBody>
          <a:bodyPr/>
          <a:lstStyle/>
          <a:p>
            <a:r>
              <a:rPr lang="en-US" dirty="0"/>
              <a:t>A </a:t>
            </a:r>
            <a:r>
              <a:rPr lang="en-US" dirty="0" err="1"/>
              <a:t>TextBox</a:t>
            </a:r>
            <a:r>
              <a:rPr lang="en-US" dirty="0"/>
              <a:t> control’s </a:t>
            </a:r>
            <a:r>
              <a:rPr lang="en-US" b="1" dirty="0"/>
              <a:t>Text</a:t>
            </a:r>
            <a:r>
              <a:rPr lang="en-US" dirty="0"/>
              <a:t> property stores the user inputs</a:t>
            </a:r>
          </a:p>
          <a:p>
            <a:r>
              <a:rPr lang="en-US" b="1" dirty="0"/>
              <a:t>Text</a:t>
            </a:r>
            <a:r>
              <a:rPr lang="en-US" dirty="0"/>
              <a:t> property accepts only string values, e.g.</a:t>
            </a:r>
          </a:p>
          <a:p>
            <a:endParaRPr lang="en-US" dirty="0"/>
          </a:p>
          <a:p>
            <a:pPr marL="0" indent="0">
              <a:buNone/>
            </a:pPr>
            <a:r>
              <a:rPr lang="en-US" dirty="0"/>
              <a:t>			</a:t>
            </a:r>
          </a:p>
          <a:p>
            <a:pPr marL="0" indent="0">
              <a:buNone/>
            </a:pPr>
            <a:endParaRPr lang="en-US" dirty="0"/>
          </a:p>
          <a:p>
            <a:r>
              <a:rPr lang="en-US" dirty="0"/>
              <a:t>To clear the content of a </a:t>
            </a:r>
            <a:r>
              <a:rPr lang="en-US" dirty="0" err="1"/>
              <a:t>TextBox</a:t>
            </a:r>
            <a:r>
              <a:rPr lang="en-US" dirty="0"/>
              <a:t> control, assign an empty string(“”)</a:t>
            </a:r>
          </a:p>
        </p:txBody>
      </p:sp>
      <p:sp>
        <p:nvSpPr>
          <p:cNvPr id="4" name="TextBox 3">
            <a:extLst>
              <a:ext uri="{FF2B5EF4-FFF2-40B4-BE49-F238E27FC236}">
                <a16:creationId xmlns:a16="http://schemas.microsoft.com/office/drawing/2014/main" id="{80A1ACC5-7B21-EEA7-FB02-4857B8D22FE6}"/>
              </a:ext>
            </a:extLst>
          </p:cNvPr>
          <p:cNvSpPr txBox="1"/>
          <p:nvPr/>
        </p:nvSpPr>
        <p:spPr>
          <a:xfrm>
            <a:off x="1533939" y="3244334"/>
            <a:ext cx="9124121" cy="369332"/>
          </a:xfrm>
          <a:prstGeom prst="rect">
            <a:avLst/>
          </a:prstGeom>
          <a:noFill/>
          <a:ln>
            <a:solidFill>
              <a:schemeClr val="tx1">
                <a:lumMod val="95000"/>
              </a:schemeClr>
            </a:solidFill>
          </a:ln>
        </p:spPr>
        <p:txBody>
          <a:bodyPr wrap="square" rtlCol="0">
            <a:spAutoFit/>
          </a:bodyPr>
          <a:lstStyle/>
          <a:p>
            <a:r>
              <a:rPr lang="en-US" dirty="0">
                <a:latin typeface="Consolas" panose="020B0609020204030204" pitchFamily="49" charset="0"/>
              </a:rPr>
              <a:t>textBox1.Text = “Hello”;</a:t>
            </a:r>
          </a:p>
        </p:txBody>
      </p:sp>
      <p:sp>
        <p:nvSpPr>
          <p:cNvPr id="5" name="TextBox 4">
            <a:extLst>
              <a:ext uri="{FF2B5EF4-FFF2-40B4-BE49-F238E27FC236}">
                <a16:creationId xmlns:a16="http://schemas.microsoft.com/office/drawing/2014/main" id="{D0335CB9-1D76-BE12-F428-C4579CA2E147}"/>
              </a:ext>
            </a:extLst>
          </p:cNvPr>
          <p:cNvSpPr txBox="1"/>
          <p:nvPr/>
        </p:nvSpPr>
        <p:spPr>
          <a:xfrm>
            <a:off x="1533939" y="4851488"/>
            <a:ext cx="9124121" cy="369332"/>
          </a:xfrm>
          <a:prstGeom prst="rect">
            <a:avLst/>
          </a:prstGeom>
          <a:noFill/>
          <a:ln>
            <a:solidFill>
              <a:schemeClr val="tx1">
                <a:lumMod val="95000"/>
              </a:schemeClr>
            </a:solidFill>
          </a:ln>
        </p:spPr>
        <p:txBody>
          <a:bodyPr wrap="square" rtlCol="0">
            <a:spAutoFit/>
          </a:bodyPr>
          <a:lstStyle/>
          <a:p>
            <a:r>
              <a:rPr lang="en-US" dirty="0">
                <a:latin typeface="Consolas" panose="020B0609020204030204" pitchFamily="49" charset="0"/>
              </a:rPr>
              <a:t>textBox1.Text = “”;</a:t>
            </a:r>
          </a:p>
        </p:txBody>
      </p:sp>
    </p:spTree>
    <p:extLst>
      <p:ext uri="{BB962C8B-B14F-4D97-AF65-F5344CB8AC3E}">
        <p14:creationId xmlns:p14="http://schemas.microsoft.com/office/powerpoint/2010/main" val="2896626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A478D-6C16-9680-5493-93AEA678AF25}"/>
              </a:ext>
            </a:extLst>
          </p:cNvPr>
          <p:cNvSpPr>
            <a:spLocks noGrp="1"/>
          </p:cNvSpPr>
          <p:nvPr>
            <p:ph type="title"/>
          </p:nvPr>
        </p:nvSpPr>
        <p:spPr/>
        <p:txBody>
          <a:bodyPr/>
          <a:lstStyle/>
          <a:p>
            <a:r>
              <a:rPr lang="en-US" dirty="0"/>
              <a:t>Tab Order</a:t>
            </a:r>
          </a:p>
        </p:txBody>
      </p:sp>
      <p:sp>
        <p:nvSpPr>
          <p:cNvPr id="3" name="Content Placeholder 2">
            <a:extLst>
              <a:ext uri="{FF2B5EF4-FFF2-40B4-BE49-F238E27FC236}">
                <a16:creationId xmlns:a16="http://schemas.microsoft.com/office/drawing/2014/main" id="{B843E416-68A4-8152-8202-057B70F4AA39}"/>
              </a:ext>
            </a:extLst>
          </p:cNvPr>
          <p:cNvSpPr>
            <a:spLocks noGrp="1"/>
          </p:cNvSpPr>
          <p:nvPr>
            <p:ph idx="1"/>
          </p:nvPr>
        </p:nvSpPr>
        <p:spPr/>
        <p:txBody>
          <a:bodyPr>
            <a:normAutofit/>
          </a:bodyPr>
          <a:lstStyle/>
          <a:p>
            <a:r>
              <a:rPr lang="en-US" dirty="0"/>
              <a:t>When an application is running, one of the form’s controls always has the focus</a:t>
            </a:r>
          </a:p>
          <a:p>
            <a:r>
              <a:rPr lang="en-US" dirty="0"/>
              <a:t>Focus means a control receives the user’s keyboard input</a:t>
            </a:r>
          </a:p>
          <a:p>
            <a:pPr lvl="1"/>
            <a:r>
              <a:rPr lang="en-US" dirty="0"/>
              <a:t>When a button has the focus, pressing the Enter key can execute the button’s Click event handler</a:t>
            </a:r>
          </a:p>
          <a:p>
            <a:r>
              <a:rPr lang="en-US" dirty="0"/>
              <a:t>The order in which controls receive the focus is called the tab order</a:t>
            </a:r>
          </a:p>
          <a:p>
            <a:pPr lvl="1"/>
            <a:r>
              <a:rPr lang="en-US" dirty="0"/>
              <a:t>When the user presses the tab key to select controls, the program will follow the tab order</a:t>
            </a:r>
          </a:p>
          <a:p>
            <a:r>
              <a:rPr lang="en-US" dirty="0"/>
              <a:t>The </a:t>
            </a:r>
            <a:r>
              <a:rPr lang="en-US" b="1" i="1" dirty="0" err="1"/>
              <a:t>TabIndex</a:t>
            </a:r>
            <a:r>
              <a:rPr lang="en-US" dirty="0"/>
              <a:t> property contains a numeric value indicating the control’s position in the tab order</a:t>
            </a:r>
          </a:p>
          <a:p>
            <a:pPr lvl="1"/>
            <a:r>
              <a:rPr lang="en-US" dirty="0"/>
              <a:t>The value starts with 0. The index of first control is 0, the nth control is n 1</a:t>
            </a:r>
          </a:p>
        </p:txBody>
      </p:sp>
    </p:spTree>
    <p:extLst>
      <p:ext uri="{BB962C8B-B14F-4D97-AF65-F5344CB8AC3E}">
        <p14:creationId xmlns:p14="http://schemas.microsoft.com/office/powerpoint/2010/main" val="1601683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A478D-6C16-9680-5493-93AEA678AF25}"/>
              </a:ext>
            </a:extLst>
          </p:cNvPr>
          <p:cNvSpPr>
            <a:spLocks noGrp="1"/>
          </p:cNvSpPr>
          <p:nvPr>
            <p:ph type="title"/>
          </p:nvPr>
        </p:nvSpPr>
        <p:spPr/>
        <p:txBody>
          <a:bodyPr/>
          <a:lstStyle/>
          <a:p>
            <a:r>
              <a:rPr lang="en-US" dirty="0"/>
              <a:t>Tab Order</a:t>
            </a:r>
          </a:p>
        </p:txBody>
      </p:sp>
      <p:sp>
        <p:nvSpPr>
          <p:cNvPr id="3" name="Content Placeholder 2">
            <a:extLst>
              <a:ext uri="{FF2B5EF4-FFF2-40B4-BE49-F238E27FC236}">
                <a16:creationId xmlns:a16="http://schemas.microsoft.com/office/drawing/2014/main" id="{B843E416-68A4-8152-8202-057B70F4AA39}"/>
              </a:ext>
            </a:extLst>
          </p:cNvPr>
          <p:cNvSpPr>
            <a:spLocks noGrp="1"/>
          </p:cNvSpPr>
          <p:nvPr>
            <p:ph idx="1"/>
          </p:nvPr>
        </p:nvSpPr>
        <p:spPr/>
        <p:txBody>
          <a:bodyPr>
            <a:normAutofit/>
          </a:bodyPr>
          <a:lstStyle/>
          <a:p>
            <a:r>
              <a:rPr lang="en-US" dirty="0"/>
              <a:t>To set the tab order of a control, click </a:t>
            </a:r>
            <a:r>
              <a:rPr lang="en-US" b="1" dirty="0"/>
              <a:t>Tab Order </a:t>
            </a:r>
            <a:r>
              <a:rPr lang="en-US" dirty="0"/>
              <a:t>on the </a:t>
            </a:r>
            <a:r>
              <a:rPr lang="en-US" b="1" dirty="0"/>
              <a:t>View</a:t>
            </a:r>
            <a:r>
              <a:rPr lang="en-US" dirty="0"/>
              <a:t> menu. This activates the tab order selection mode on the form.</a:t>
            </a:r>
          </a:p>
          <a:p>
            <a:pPr lvl="1"/>
            <a:r>
              <a:rPr lang="en-US" dirty="0"/>
              <a:t>Simply click the controls with the mouse in the order you want.</a:t>
            </a:r>
          </a:p>
          <a:p>
            <a:r>
              <a:rPr lang="en-US" dirty="0"/>
              <a:t>Notice that Label controls do not accept input from the keyboard. They cannot receive focus.</a:t>
            </a:r>
          </a:p>
          <a:p>
            <a:pPr lvl="1"/>
            <a:r>
              <a:rPr lang="en-US" dirty="0"/>
              <a:t>Their </a:t>
            </a:r>
            <a:r>
              <a:rPr lang="en-US" b="1" dirty="0" err="1"/>
              <a:t>TabIndex</a:t>
            </a:r>
            <a:r>
              <a:rPr lang="en-US" dirty="0"/>
              <a:t> values are irrelevant</a:t>
            </a:r>
          </a:p>
        </p:txBody>
      </p:sp>
    </p:spTree>
    <p:extLst>
      <p:ext uri="{BB962C8B-B14F-4D97-AF65-F5344CB8AC3E}">
        <p14:creationId xmlns:p14="http://schemas.microsoft.com/office/powerpoint/2010/main" val="2537725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2F1D9-D59E-7D64-6740-B9B78A502E6B}"/>
              </a:ext>
            </a:extLst>
          </p:cNvPr>
          <p:cNvSpPr>
            <a:spLocks noGrp="1"/>
          </p:cNvSpPr>
          <p:nvPr>
            <p:ph type="title"/>
          </p:nvPr>
        </p:nvSpPr>
        <p:spPr/>
        <p:txBody>
          <a:bodyPr/>
          <a:lstStyle/>
          <a:p>
            <a:r>
              <a:rPr lang="en-US" dirty="0"/>
              <a:t>Tab Order</a:t>
            </a:r>
          </a:p>
        </p:txBody>
      </p:sp>
      <p:sp>
        <p:nvSpPr>
          <p:cNvPr id="3" name="Content Placeholder 2">
            <a:extLst>
              <a:ext uri="{FF2B5EF4-FFF2-40B4-BE49-F238E27FC236}">
                <a16:creationId xmlns:a16="http://schemas.microsoft.com/office/drawing/2014/main" id="{CFA2DE18-751C-D434-A710-DEAD55294CD0}"/>
              </a:ext>
            </a:extLst>
          </p:cNvPr>
          <p:cNvSpPr>
            <a:spLocks noGrp="1"/>
          </p:cNvSpPr>
          <p:nvPr>
            <p:ph idx="1"/>
          </p:nvPr>
        </p:nvSpPr>
        <p:spPr/>
        <p:txBody>
          <a:bodyPr/>
          <a:lstStyle/>
          <a:p>
            <a:r>
              <a:rPr lang="en-US" dirty="0"/>
              <a:t>You can use the Focus method to change the focus using the following syntax:</a:t>
            </a:r>
          </a:p>
          <a:p>
            <a:endParaRPr lang="en-US" dirty="0"/>
          </a:p>
          <a:p>
            <a:endParaRPr lang="en-US" dirty="0"/>
          </a:p>
          <a:p>
            <a:r>
              <a:rPr lang="en-US" dirty="0"/>
              <a:t>The following changes the focus to </a:t>
            </a:r>
            <a:r>
              <a:rPr lang="en-US" dirty="0" err="1"/>
              <a:t>nameTextBox</a:t>
            </a:r>
            <a:r>
              <a:rPr lang="en-US" dirty="0"/>
              <a:t> when the user clicks the Clear button:</a:t>
            </a:r>
          </a:p>
        </p:txBody>
      </p:sp>
      <p:sp>
        <p:nvSpPr>
          <p:cNvPr id="4" name="TextBox 3">
            <a:extLst>
              <a:ext uri="{FF2B5EF4-FFF2-40B4-BE49-F238E27FC236}">
                <a16:creationId xmlns:a16="http://schemas.microsoft.com/office/drawing/2014/main" id="{0706DD71-7A59-12AA-9499-CBDFB0C3F827}"/>
              </a:ext>
            </a:extLst>
          </p:cNvPr>
          <p:cNvSpPr txBox="1"/>
          <p:nvPr/>
        </p:nvSpPr>
        <p:spPr>
          <a:xfrm>
            <a:off x="1533939" y="3059668"/>
            <a:ext cx="9124121" cy="369332"/>
          </a:xfrm>
          <a:prstGeom prst="rect">
            <a:avLst/>
          </a:prstGeom>
          <a:noFill/>
          <a:ln>
            <a:solidFill>
              <a:schemeClr val="tx1">
                <a:lumMod val="95000"/>
              </a:schemeClr>
            </a:solidFill>
          </a:ln>
        </p:spPr>
        <p:txBody>
          <a:bodyPr wrap="square" rtlCol="0">
            <a:spAutoFit/>
          </a:bodyPr>
          <a:lstStyle/>
          <a:p>
            <a:r>
              <a:rPr lang="en-US" dirty="0" err="1">
                <a:latin typeface="Consolas" panose="020B0609020204030204" pitchFamily="49" charset="0"/>
              </a:rPr>
              <a:t>ControlName.Focus</a:t>
            </a:r>
            <a:r>
              <a:rPr lang="en-US" dirty="0">
                <a:latin typeface="Consolas" panose="020B0609020204030204" pitchFamily="49" charset="0"/>
              </a:rPr>
              <a:t>();</a:t>
            </a:r>
          </a:p>
        </p:txBody>
      </p:sp>
      <p:sp>
        <p:nvSpPr>
          <p:cNvPr id="5" name="TextBox 4">
            <a:extLst>
              <a:ext uri="{FF2B5EF4-FFF2-40B4-BE49-F238E27FC236}">
                <a16:creationId xmlns:a16="http://schemas.microsoft.com/office/drawing/2014/main" id="{DDC873D2-0DCD-6847-ADC3-9E7A1D1C7559}"/>
              </a:ext>
            </a:extLst>
          </p:cNvPr>
          <p:cNvSpPr txBox="1"/>
          <p:nvPr/>
        </p:nvSpPr>
        <p:spPr>
          <a:xfrm>
            <a:off x="1533938" y="4450754"/>
            <a:ext cx="9124121" cy="1200329"/>
          </a:xfrm>
          <a:prstGeom prst="rect">
            <a:avLst/>
          </a:prstGeom>
          <a:noFill/>
          <a:ln>
            <a:solidFill>
              <a:schemeClr val="tx1">
                <a:lumMod val="95000"/>
              </a:schemeClr>
            </a:solidFill>
          </a:ln>
        </p:spPr>
        <p:txBody>
          <a:bodyPr wrap="square" rtlCol="0">
            <a:spAutoFit/>
          </a:bodyPr>
          <a:lstStyle/>
          <a:p>
            <a:r>
              <a:rPr lang="en-US" dirty="0">
                <a:latin typeface="Consolas" panose="020B0609020204030204" pitchFamily="49" charset="0"/>
              </a:rPr>
              <a:t>private void </a:t>
            </a:r>
            <a:r>
              <a:rPr lang="en-US" dirty="0" err="1">
                <a:latin typeface="Consolas" panose="020B0609020204030204" pitchFamily="49" charset="0"/>
              </a:rPr>
              <a:t>clearButton_Click</a:t>
            </a:r>
            <a:r>
              <a:rPr lang="en-US" dirty="0">
                <a:latin typeface="Consolas" panose="020B0609020204030204" pitchFamily="49" charset="0"/>
              </a:rPr>
              <a:t> object sender, </a:t>
            </a:r>
            <a:r>
              <a:rPr lang="en-US" dirty="0" err="1">
                <a:latin typeface="Consolas" panose="020B0609020204030204" pitchFamily="49" charset="0"/>
              </a:rPr>
              <a:t>EventArgs</a:t>
            </a:r>
            <a:r>
              <a:rPr lang="en-US" dirty="0">
                <a:latin typeface="Consolas" panose="020B0609020204030204" pitchFamily="49" charset="0"/>
              </a:rPr>
              <a:t> e)</a:t>
            </a:r>
          </a:p>
          <a:p>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nameTextBox.Focus</a:t>
            </a:r>
            <a:r>
              <a:rPr lang="en-US" dirty="0">
                <a:latin typeface="Consolas" panose="020B0609020204030204" pitchFamily="49" charset="0"/>
              </a:rPr>
              <a:t>();</a:t>
            </a:r>
          </a:p>
          <a:p>
            <a:r>
              <a:rPr lang="en-US" dirty="0">
                <a:latin typeface="Consolas" panose="020B0609020204030204" pitchFamily="49" charset="0"/>
              </a:rPr>
              <a:t>}</a:t>
            </a:r>
          </a:p>
        </p:txBody>
      </p:sp>
    </p:spTree>
    <p:extLst>
      <p:ext uri="{BB962C8B-B14F-4D97-AF65-F5344CB8AC3E}">
        <p14:creationId xmlns:p14="http://schemas.microsoft.com/office/powerpoint/2010/main" val="415988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61A2A-C1E6-94B1-6D4E-B5CA5A94E85A}"/>
              </a:ext>
            </a:extLst>
          </p:cNvPr>
          <p:cNvSpPr>
            <a:spLocks noGrp="1"/>
          </p:cNvSpPr>
          <p:nvPr>
            <p:ph type="title"/>
          </p:nvPr>
        </p:nvSpPr>
        <p:spPr/>
        <p:txBody>
          <a:bodyPr/>
          <a:lstStyle/>
          <a:p>
            <a:r>
              <a:rPr lang="en-US" dirty="0"/>
              <a:t>Assign Keyboard Access Key to Buttons</a:t>
            </a:r>
          </a:p>
        </p:txBody>
      </p:sp>
      <p:sp>
        <p:nvSpPr>
          <p:cNvPr id="3" name="Content Placeholder 2">
            <a:extLst>
              <a:ext uri="{FF2B5EF4-FFF2-40B4-BE49-F238E27FC236}">
                <a16:creationId xmlns:a16="http://schemas.microsoft.com/office/drawing/2014/main" id="{36F9AD70-4863-CE0A-B3A0-D33A36C3F182}"/>
              </a:ext>
            </a:extLst>
          </p:cNvPr>
          <p:cNvSpPr>
            <a:spLocks noGrp="1"/>
          </p:cNvSpPr>
          <p:nvPr>
            <p:ph idx="1"/>
          </p:nvPr>
        </p:nvSpPr>
        <p:spPr>
          <a:xfrm>
            <a:off x="1103312" y="2052918"/>
            <a:ext cx="6818175" cy="4195481"/>
          </a:xfrm>
        </p:spPr>
        <p:txBody>
          <a:bodyPr/>
          <a:lstStyle/>
          <a:p>
            <a:r>
              <a:rPr lang="en-US" dirty="0"/>
              <a:t>An access key (or mnemonic) is a key that is pressed in combination with the Alt key to quickly access a control</a:t>
            </a:r>
          </a:p>
          <a:p>
            <a:r>
              <a:rPr lang="en-US" dirty="0"/>
              <a:t>You can assign an access key to a button’s Text property by adding an ampersand (&amp;) before a letter</a:t>
            </a:r>
          </a:p>
          <a:p>
            <a:endParaRPr lang="en-US" dirty="0"/>
          </a:p>
          <a:p>
            <a:endParaRPr lang="en-US" dirty="0"/>
          </a:p>
          <a:p>
            <a:r>
              <a:rPr lang="en-US" dirty="0"/>
              <a:t>The user can use the keystrokes Alt + X or Alt + x. </a:t>
            </a:r>
          </a:p>
          <a:p>
            <a:r>
              <a:rPr lang="en-US" dirty="0"/>
              <a:t>An access key does not distinguish between uppercase and lowercase</a:t>
            </a:r>
          </a:p>
        </p:txBody>
      </p:sp>
      <p:pic>
        <p:nvPicPr>
          <p:cNvPr id="4" name="Picture 3" descr="In the properties window for the object, exit button, the value for the text property reads as follows. E ampersand x i t.">
            <a:extLst>
              <a:ext uri="{FF2B5EF4-FFF2-40B4-BE49-F238E27FC236}">
                <a16:creationId xmlns:a16="http://schemas.microsoft.com/office/drawing/2014/main" id="{AFB3536E-E5CF-067A-84F5-AAFFF5C353DB}"/>
              </a:ext>
            </a:extLst>
          </p:cNvPr>
          <p:cNvPicPr>
            <a:picLocks noChangeAspect="1"/>
          </p:cNvPicPr>
          <p:nvPr/>
        </p:nvPicPr>
        <p:blipFill>
          <a:blip r:embed="rId2"/>
          <a:stretch>
            <a:fillRect/>
          </a:stretch>
        </p:blipFill>
        <p:spPr>
          <a:xfrm>
            <a:off x="8202316" y="2808912"/>
            <a:ext cx="2495238" cy="1428571"/>
          </a:xfrm>
          <a:prstGeom prst="rect">
            <a:avLst/>
          </a:prstGeom>
        </p:spPr>
      </p:pic>
      <p:sp>
        <p:nvSpPr>
          <p:cNvPr id="5" name="TextBox 4">
            <a:extLst>
              <a:ext uri="{FF2B5EF4-FFF2-40B4-BE49-F238E27FC236}">
                <a16:creationId xmlns:a16="http://schemas.microsoft.com/office/drawing/2014/main" id="{572C40BD-148A-D496-9417-1FB5F00CC24A}"/>
              </a:ext>
            </a:extLst>
          </p:cNvPr>
          <p:cNvSpPr txBox="1"/>
          <p:nvPr/>
        </p:nvSpPr>
        <p:spPr>
          <a:xfrm>
            <a:off x="1573433" y="4252487"/>
            <a:ext cx="3575037" cy="369332"/>
          </a:xfrm>
          <a:prstGeom prst="rect">
            <a:avLst/>
          </a:prstGeom>
          <a:noFill/>
          <a:ln>
            <a:solidFill>
              <a:schemeClr val="tx1">
                <a:lumMod val="95000"/>
              </a:schemeClr>
            </a:solidFill>
          </a:ln>
        </p:spPr>
        <p:txBody>
          <a:bodyPr wrap="square" rtlCol="0">
            <a:spAutoFit/>
          </a:bodyPr>
          <a:lstStyle/>
          <a:p>
            <a:r>
              <a:rPr lang="en-US" dirty="0" err="1">
                <a:latin typeface="Consolas" panose="020B0609020204030204" pitchFamily="49" charset="0"/>
              </a:rPr>
              <a:t>E&amp;xit</a:t>
            </a:r>
            <a:endParaRPr lang="en-US" dirty="0">
              <a:latin typeface="Consolas" panose="020B0609020204030204" pitchFamily="49" charset="0"/>
            </a:endParaRPr>
          </a:p>
        </p:txBody>
      </p:sp>
    </p:spTree>
    <p:extLst>
      <p:ext uri="{BB962C8B-B14F-4D97-AF65-F5344CB8AC3E}">
        <p14:creationId xmlns:p14="http://schemas.microsoft.com/office/powerpoint/2010/main" val="2260350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ACFEF-7100-8560-4BFA-4E46049319B2}"/>
              </a:ext>
            </a:extLst>
          </p:cNvPr>
          <p:cNvSpPr>
            <a:spLocks noGrp="1"/>
          </p:cNvSpPr>
          <p:nvPr>
            <p:ph type="title"/>
          </p:nvPr>
        </p:nvSpPr>
        <p:spPr/>
        <p:txBody>
          <a:bodyPr/>
          <a:lstStyle/>
          <a:p>
            <a:r>
              <a:rPr lang="en-US" dirty="0"/>
              <a:t>Setting Colors</a:t>
            </a:r>
          </a:p>
        </p:txBody>
      </p:sp>
      <p:sp>
        <p:nvSpPr>
          <p:cNvPr id="3" name="Content Placeholder 2">
            <a:extLst>
              <a:ext uri="{FF2B5EF4-FFF2-40B4-BE49-F238E27FC236}">
                <a16:creationId xmlns:a16="http://schemas.microsoft.com/office/drawing/2014/main" id="{52814A91-D0DC-D13D-F2BA-405BA13DD5E3}"/>
              </a:ext>
            </a:extLst>
          </p:cNvPr>
          <p:cNvSpPr>
            <a:spLocks noGrp="1"/>
          </p:cNvSpPr>
          <p:nvPr>
            <p:ph idx="1"/>
          </p:nvPr>
        </p:nvSpPr>
        <p:spPr>
          <a:xfrm>
            <a:off x="1103313" y="2052919"/>
            <a:ext cx="7603365" cy="3373846"/>
          </a:xfrm>
        </p:spPr>
        <p:txBody>
          <a:bodyPr>
            <a:normAutofit fontScale="85000" lnSpcReduction="10000"/>
          </a:bodyPr>
          <a:lstStyle/>
          <a:p>
            <a:r>
              <a:rPr lang="en-US" dirty="0"/>
              <a:t>Forms and most controls have a </a:t>
            </a:r>
            <a:r>
              <a:rPr lang="en-US" dirty="0" err="1"/>
              <a:t>BackColor</a:t>
            </a:r>
            <a:r>
              <a:rPr lang="en-US" dirty="0"/>
              <a:t> property</a:t>
            </a:r>
          </a:p>
          <a:p>
            <a:r>
              <a:rPr lang="en-US" dirty="0"/>
              <a:t>Controls that can display Text also have a </a:t>
            </a:r>
            <a:r>
              <a:rPr lang="en-US" dirty="0" err="1"/>
              <a:t>ForeColor</a:t>
            </a:r>
            <a:r>
              <a:rPr lang="en-US" dirty="0"/>
              <a:t> property</a:t>
            </a:r>
          </a:p>
          <a:p>
            <a:r>
              <a:rPr lang="en-US" dirty="0"/>
              <a:t>These color related properties support a drop-down list of colors</a:t>
            </a:r>
          </a:p>
          <a:p>
            <a:r>
              <a:rPr lang="en-US" dirty="0"/>
              <a:t>The list has tree tabs:</a:t>
            </a:r>
          </a:p>
          <a:p>
            <a:pPr lvl="1"/>
            <a:r>
              <a:rPr lang="en-US" dirty="0"/>
              <a:t>Custom: display a color palette</a:t>
            </a:r>
          </a:p>
          <a:p>
            <a:pPr lvl="1"/>
            <a:r>
              <a:rPr lang="en-US" dirty="0"/>
              <a:t>Web: list colors displayed with consistency in Web browsers</a:t>
            </a:r>
          </a:p>
          <a:p>
            <a:pPr lvl="1"/>
            <a:r>
              <a:rPr lang="en-US" dirty="0"/>
              <a:t>System: list colors defined in current Windows</a:t>
            </a:r>
          </a:p>
          <a:p>
            <a:r>
              <a:rPr lang="en-US" dirty="0"/>
              <a:t>You can set colors in color</a:t>
            </a:r>
          </a:p>
          <a:p>
            <a:pPr lvl="1"/>
            <a:r>
              <a:rPr lang="en-US" dirty="0"/>
              <a:t>The .NET Framework provides numerous values that represent colors</a:t>
            </a:r>
          </a:p>
        </p:txBody>
      </p:sp>
      <p:pic>
        <p:nvPicPr>
          <p:cNvPr id="4" name="Picture 2" descr="A properties window has three tabs, custom, web, and system. The system tab is selected, with colors listed for every property, including active border, active caption, app workspace, button face, button shadow, and control.">
            <a:extLst>
              <a:ext uri="{FF2B5EF4-FFF2-40B4-BE49-F238E27FC236}">
                <a16:creationId xmlns:a16="http://schemas.microsoft.com/office/drawing/2014/main" id="{7BFB4C98-FDEF-CB09-8682-401176EB1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4710" y="2052919"/>
            <a:ext cx="2041072" cy="2242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85DAE9F2-D934-5D7F-7296-7564A51C7577}"/>
              </a:ext>
            </a:extLst>
          </p:cNvPr>
          <p:cNvSpPr txBox="1"/>
          <p:nvPr/>
        </p:nvSpPr>
        <p:spPr>
          <a:xfrm>
            <a:off x="1533940" y="5295580"/>
            <a:ext cx="5701748" cy="646331"/>
          </a:xfrm>
          <a:prstGeom prst="rect">
            <a:avLst/>
          </a:prstGeom>
          <a:noFill/>
          <a:ln>
            <a:solidFill>
              <a:schemeClr val="tx1">
                <a:lumMod val="95000"/>
              </a:schemeClr>
            </a:solidFill>
          </a:ln>
        </p:spPr>
        <p:txBody>
          <a:bodyPr wrap="square" rtlCol="0">
            <a:spAutoFit/>
          </a:bodyPr>
          <a:lstStyle/>
          <a:p>
            <a:r>
              <a:rPr lang="en-US" dirty="0" err="1">
                <a:latin typeface="Consolas" panose="020B0609020204030204" pitchFamily="49" charset="0"/>
              </a:rPr>
              <a:t>messageLabel.BackColor</a:t>
            </a:r>
            <a:r>
              <a:rPr lang="en-US" dirty="0">
                <a:latin typeface="Consolas" panose="020B0609020204030204" pitchFamily="49" charset="0"/>
              </a:rPr>
              <a:t> = </a:t>
            </a:r>
            <a:r>
              <a:rPr lang="en-US" dirty="0" err="1">
                <a:latin typeface="Consolas" panose="020B0609020204030204" pitchFamily="49" charset="0"/>
              </a:rPr>
              <a:t>Color.Black</a:t>
            </a:r>
            <a:r>
              <a:rPr lang="en-US" dirty="0">
                <a:latin typeface="Consolas" panose="020B0609020204030204" pitchFamily="49" charset="0"/>
              </a:rPr>
              <a:t>;</a:t>
            </a:r>
          </a:p>
          <a:p>
            <a:r>
              <a:rPr lang="en-US" dirty="0" err="1">
                <a:latin typeface="Consolas" panose="020B0609020204030204" pitchFamily="49" charset="0"/>
              </a:rPr>
              <a:t>messageLabel.ForeColor</a:t>
            </a:r>
            <a:r>
              <a:rPr lang="en-US" dirty="0">
                <a:latin typeface="Consolas" panose="020B0609020204030204" pitchFamily="49" charset="0"/>
              </a:rPr>
              <a:t> = </a:t>
            </a:r>
            <a:r>
              <a:rPr lang="en-US" dirty="0" err="1">
                <a:latin typeface="Consolas" panose="020B0609020204030204" pitchFamily="49" charset="0"/>
              </a:rPr>
              <a:t>Color.Yellow</a:t>
            </a:r>
            <a:r>
              <a:rPr lang="en-US" dirty="0">
                <a:latin typeface="Consolas" panose="020B0609020204030204" pitchFamily="49" charset="0"/>
              </a:rPr>
              <a:t>;</a:t>
            </a:r>
          </a:p>
        </p:txBody>
      </p:sp>
    </p:spTree>
    <p:extLst>
      <p:ext uri="{BB962C8B-B14F-4D97-AF65-F5344CB8AC3E}">
        <p14:creationId xmlns:p14="http://schemas.microsoft.com/office/powerpoint/2010/main" val="3230990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969F-D2E1-ED22-F660-240357A241C7}"/>
              </a:ext>
            </a:extLst>
          </p:cNvPr>
          <p:cNvSpPr>
            <a:spLocks noGrp="1"/>
          </p:cNvSpPr>
          <p:nvPr>
            <p:ph type="title"/>
          </p:nvPr>
        </p:nvSpPr>
        <p:spPr/>
        <p:txBody>
          <a:bodyPr/>
          <a:lstStyle/>
          <a:p>
            <a:r>
              <a:rPr lang="en-US" dirty="0"/>
              <a:t>Background Images for Forms</a:t>
            </a:r>
          </a:p>
        </p:txBody>
      </p:sp>
      <p:sp>
        <p:nvSpPr>
          <p:cNvPr id="3" name="Content Placeholder 2">
            <a:extLst>
              <a:ext uri="{FF2B5EF4-FFF2-40B4-BE49-F238E27FC236}">
                <a16:creationId xmlns:a16="http://schemas.microsoft.com/office/drawing/2014/main" id="{5D3F54AE-8FD4-3A6F-3BF4-E1C5B24C0313}"/>
              </a:ext>
            </a:extLst>
          </p:cNvPr>
          <p:cNvSpPr>
            <a:spLocks noGrp="1"/>
          </p:cNvSpPr>
          <p:nvPr>
            <p:ph idx="1"/>
          </p:nvPr>
        </p:nvSpPr>
        <p:spPr/>
        <p:txBody>
          <a:bodyPr/>
          <a:lstStyle/>
          <a:p>
            <a:r>
              <a:rPr lang="en-US" dirty="0"/>
              <a:t>A Form has a property named </a:t>
            </a:r>
            <a:r>
              <a:rPr lang="en-US" dirty="0" err="1"/>
              <a:t>BackgroundImage</a:t>
            </a:r>
            <a:r>
              <a:rPr lang="en-US" dirty="0"/>
              <a:t> that is similar to the Image property of a </a:t>
            </a:r>
            <a:r>
              <a:rPr lang="en-US" dirty="0" err="1"/>
              <a:t>PictureBox</a:t>
            </a:r>
            <a:r>
              <a:rPr lang="en-US" dirty="0"/>
              <a:t>.</a:t>
            </a:r>
          </a:p>
          <a:p>
            <a:pPr lvl="1"/>
            <a:r>
              <a:rPr lang="en-US" dirty="0"/>
              <a:t>Simply import an image to the </a:t>
            </a:r>
            <a:r>
              <a:rPr lang="en-US" b="1" i="1" dirty="0"/>
              <a:t>Select Resource </a:t>
            </a:r>
            <a:r>
              <a:rPr lang="en-US" dirty="0"/>
              <a:t>window</a:t>
            </a:r>
          </a:p>
          <a:p>
            <a:r>
              <a:rPr lang="en-US" dirty="0"/>
              <a:t>A Form also has a </a:t>
            </a:r>
            <a:r>
              <a:rPr lang="en-US" dirty="0" err="1"/>
              <a:t>BackgroundImageLayout</a:t>
            </a:r>
            <a:r>
              <a:rPr lang="en-US" dirty="0"/>
              <a:t> property that is similar to the </a:t>
            </a:r>
            <a:r>
              <a:rPr lang="en-US" dirty="0" err="1"/>
              <a:t>SizeMode</a:t>
            </a:r>
            <a:r>
              <a:rPr lang="en-US" dirty="0"/>
              <a:t> property of a </a:t>
            </a:r>
            <a:r>
              <a:rPr lang="en-US" dirty="0" err="1"/>
              <a:t>PictureBox</a:t>
            </a:r>
            <a:r>
              <a:rPr lang="en-US" dirty="0"/>
              <a:t>.</a:t>
            </a:r>
          </a:p>
          <a:p>
            <a:pPr lvl="1"/>
            <a:r>
              <a:rPr lang="en-US" dirty="0"/>
              <a:t>Choose from one of the following options</a:t>
            </a:r>
          </a:p>
        </p:txBody>
      </p:sp>
    </p:spTree>
    <p:extLst>
      <p:ext uri="{BB962C8B-B14F-4D97-AF65-F5344CB8AC3E}">
        <p14:creationId xmlns:p14="http://schemas.microsoft.com/office/powerpoint/2010/main" val="2176506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n image of a cat in 5 configurations. In the first configuration, Background image layout set to none, the image is in the upper left corner of the form 1 dialog box. The second configuration, Background image layout set to tile, duplicates the image four times to fill the dialog box. In the third configuration, Background image layout set to center, the image is centered in the dialog box. The fourth configuration, Background image layout set to stretch, has the image enlarged and stretched to fill the dialog box. In the fifth configuration, Background image layout set to zoom, the image is enlarged but not stretched, so that the top and bottom sides of the image reach the top and bottom sides of the dialog box, while the left and right sides of the image don’t reach the sides of the dialog box.">
            <a:extLst>
              <a:ext uri="{FF2B5EF4-FFF2-40B4-BE49-F238E27FC236}">
                <a16:creationId xmlns:a16="http://schemas.microsoft.com/office/drawing/2014/main" id="{5C9439A5-F5BB-9DE4-E086-71C01D1C958A}"/>
              </a:ext>
            </a:extLst>
          </p:cNvPr>
          <p:cNvPicPr>
            <a:picLocks noChangeAspect="1"/>
          </p:cNvPicPr>
          <p:nvPr/>
        </p:nvPicPr>
        <p:blipFill>
          <a:blip r:embed="rId2"/>
          <a:stretch>
            <a:fillRect/>
          </a:stretch>
        </p:blipFill>
        <p:spPr>
          <a:xfrm>
            <a:off x="2510075" y="1021964"/>
            <a:ext cx="6321552" cy="4814072"/>
          </a:xfrm>
          <a:prstGeom prst="rect">
            <a:avLst/>
          </a:prstGeom>
        </p:spPr>
      </p:pic>
    </p:spTree>
    <p:extLst>
      <p:ext uri="{BB962C8B-B14F-4D97-AF65-F5344CB8AC3E}">
        <p14:creationId xmlns:p14="http://schemas.microsoft.com/office/powerpoint/2010/main" val="3600738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15900"/>
            <a:ext cx="8229600" cy="738664"/>
          </a:xfrm>
        </p:spPr>
        <p:txBody>
          <a:bodyPr>
            <a:spAutoFit/>
          </a:bodyPr>
          <a:lstStyle/>
          <a:p>
            <a:pPr eaLnBrk="1" hangingPunct="1">
              <a:defRPr/>
            </a:pPr>
            <a:r>
              <a:rPr lang="en-IN" altLang="en-US" dirty="0">
                <a:ea typeface="+mj-ea"/>
              </a:rPr>
              <a:t>Objects</a:t>
            </a:r>
            <a:endParaRPr lang="en-US" altLang="en-US" sz="2000" dirty="0"/>
          </a:p>
        </p:txBody>
      </p:sp>
      <p:sp>
        <p:nvSpPr>
          <p:cNvPr id="3" name="Content Placeholder 2"/>
          <p:cNvSpPr>
            <a:spLocks noGrp="1"/>
          </p:cNvSpPr>
          <p:nvPr>
            <p:ph type="body" idx="1"/>
          </p:nvPr>
        </p:nvSpPr>
        <p:spPr>
          <a:xfrm>
            <a:off x="1563756" y="1249155"/>
            <a:ext cx="8772939" cy="2015936"/>
          </a:xfrm>
        </p:spPr>
        <p:txBody>
          <a:bodyPr wrap="square">
            <a:spAutoFit/>
          </a:bodyPr>
          <a:lstStyle/>
          <a:p>
            <a:pPr eaLnBrk="1" hangingPunct="1">
              <a:defRPr/>
            </a:pPr>
            <a:r>
              <a:rPr lang="en-US" altLang="en-US" dirty="0">
                <a:latin typeface="+mn-lt"/>
                <a:ea typeface="+mn-ea"/>
              </a:rPr>
              <a:t>Most programming languages use object-oriented programming in which a program component is called an “object”</a:t>
            </a:r>
          </a:p>
          <a:p>
            <a:pPr eaLnBrk="1" hangingPunct="1">
              <a:defRPr/>
            </a:pPr>
            <a:r>
              <a:rPr lang="en-US" altLang="en-US" dirty="0">
                <a:latin typeface="+mn-lt"/>
                <a:ea typeface="+mn-ea"/>
              </a:rPr>
              <a:t>Program objects have properties (or fields) and methods</a:t>
            </a:r>
          </a:p>
          <a:p>
            <a:pPr marL="741600" lvl="1" indent="-284400">
              <a:buFont typeface="Arial" panose="020B0604020202020204" pitchFamily="34" charset="0"/>
              <a:buChar char="–"/>
              <a:defRPr/>
            </a:pPr>
            <a:r>
              <a:rPr lang="en-US" altLang="en-US" sz="2000" dirty="0">
                <a:latin typeface="+mn-lt"/>
              </a:rPr>
              <a:t>Properties – data stored in an object</a:t>
            </a:r>
          </a:p>
          <a:p>
            <a:pPr marL="741600" lvl="1" indent="-284400">
              <a:buFont typeface="Arial" panose="020B0604020202020204" pitchFamily="34" charset="0"/>
              <a:buChar char="–"/>
              <a:defRPr/>
            </a:pPr>
            <a:r>
              <a:rPr lang="en-US" altLang="en-US" sz="2000" dirty="0">
                <a:latin typeface="+mn-lt"/>
              </a:rPr>
              <a:t>Methods – the operations an object can perform</a:t>
            </a:r>
            <a:endParaRPr lang="en-US" altLang="en-US" sz="2000" dirty="0">
              <a:latin typeface="+mn-lt"/>
              <a:ea typeface="+mn-ea"/>
            </a:endParaRPr>
          </a:p>
        </p:txBody>
      </p:sp>
      <p:pic>
        <p:nvPicPr>
          <p:cNvPr id="5" name="Picture 4" descr="A wage calculator dialog box. Wage calculator is the form object. The dialog box consists of 2 label objects with corresponding text box objects, and two button objects. The label objects read as follows. Number of hours worked and hourly pay rate. The button objects read as follows. Calculate gross pay and exit.">
            <a:extLst>
              <a:ext uri="{FF2B5EF4-FFF2-40B4-BE49-F238E27FC236}">
                <a16:creationId xmlns:a16="http://schemas.microsoft.com/office/drawing/2014/main" id="{36D44D8E-5F30-8406-455E-98362FCC2BDB}"/>
              </a:ext>
            </a:extLst>
          </p:cNvPr>
          <p:cNvPicPr>
            <a:picLocks noChangeAspect="1"/>
          </p:cNvPicPr>
          <p:nvPr/>
        </p:nvPicPr>
        <p:blipFill>
          <a:blip r:embed="rId2"/>
          <a:stretch>
            <a:fillRect/>
          </a:stretch>
        </p:blipFill>
        <p:spPr>
          <a:xfrm>
            <a:off x="2713184" y="3718373"/>
            <a:ext cx="5397146" cy="248529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E4467-AC37-81BC-97FF-E3E0C531BA7B}"/>
              </a:ext>
            </a:extLst>
          </p:cNvPr>
          <p:cNvSpPr>
            <a:spLocks noGrp="1"/>
          </p:cNvSpPr>
          <p:nvPr>
            <p:ph type="title"/>
          </p:nvPr>
        </p:nvSpPr>
        <p:spPr/>
        <p:txBody>
          <a:bodyPr/>
          <a:lstStyle/>
          <a:p>
            <a:r>
              <a:rPr lang="en-US" dirty="0" err="1"/>
              <a:t>GroupBoxes</a:t>
            </a:r>
            <a:r>
              <a:rPr lang="en-US" dirty="0"/>
              <a:t> vs Panels</a:t>
            </a:r>
          </a:p>
        </p:txBody>
      </p:sp>
      <p:sp>
        <p:nvSpPr>
          <p:cNvPr id="3" name="Content Placeholder 2">
            <a:extLst>
              <a:ext uri="{FF2B5EF4-FFF2-40B4-BE49-F238E27FC236}">
                <a16:creationId xmlns:a16="http://schemas.microsoft.com/office/drawing/2014/main" id="{E0879DF0-A883-C64B-C844-A010FD92BC9C}"/>
              </a:ext>
            </a:extLst>
          </p:cNvPr>
          <p:cNvSpPr>
            <a:spLocks noGrp="1"/>
          </p:cNvSpPr>
          <p:nvPr>
            <p:ph idx="1"/>
          </p:nvPr>
        </p:nvSpPr>
        <p:spPr>
          <a:xfrm>
            <a:off x="964164" y="1645414"/>
            <a:ext cx="8946541" cy="4195481"/>
          </a:xfrm>
        </p:spPr>
        <p:txBody>
          <a:bodyPr/>
          <a:lstStyle/>
          <a:p>
            <a:r>
              <a:rPr lang="en-US" dirty="0"/>
              <a:t>A </a:t>
            </a:r>
            <a:r>
              <a:rPr lang="en-US" dirty="0" err="1"/>
              <a:t>GroupBox</a:t>
            </a:r>
            <a:r>
              <a:rPr lang="en-US" dirty="0"/>
              <a:t> control is a container with a thin border and an optional title that can hold other controls</a:t>
            </a:r>
          </a:p>
          <a:p>
            <a:r>
              <a:rPr lang="en-US" dirty="0"/>
              <a:t>A Panel control is also a container that can hold other controls</a:t>
            </a:r>
          </a:p>
          <a:p>
            <a:r>
              <a:rPr lang="en-US" dirty="0"/>
              <a:t>There are several primary differences between a Panel and </a:t>
            </a:r>
            <a:r>
              <a:rPr lang="en-US" dirty="0" err="1"/>
              <a:t>GroupBox</a:t>
            </a:r>
            <a:r>
              <a:rPr lang="en-US" dirty="0"/>
              <a:t>:</a:t>
            </a:r>
          </a:p>
          <a:p>
            <a:pPr lvl="1"/>
            <a:r>
              <a:rPr lang="en-US" dirty="0"/>
              <a:t>A panel cannot display a title and does not have a Text property, but a </a:t>
            </a:r>
            <a:r>
              <a:rPr lang="en-US" dirty="0" err="1"/>
              <a:t>GroupBox</a:t>
            </a:r>
            <a:r>
              <a:rPr lang="en-US" dirty="0"/>
              <a:t> supports these two properties.</a:t>
            </a:r>
          </a:p>
          <a:p>
            <a:pPr lvl="1"/>
            <a:r>
              <a:rPr lang="en-US" dirty="0"/>
              <a:t>A panel’s border can be specified by its </a:t>
            </a:r>
            <a:r>
              <a:rPr lang="en-US" dirty="0" err="1"/>
              <a:t>BorderStyle</a:t>
            </a:r>
            <a:r>
              <a:rPr lang="en-US" dirty="0"/>
              <a:t> property, while the </a:t>
            </a:r>
            <a:r>
              <a:rPr lang="en-US" dirty="0" err="1"/>
              <a:t>GroupBox</a:t>
            </a:r>
            <a:r>
              <a:rPr lang="en-US" dirty="0"/>
              <a:t> cannot be</a:t>
            </a:r>
          </a:p>
        </p:txBody>
      </p:sp>
      <p:pic>
        <p:nvPicPr>
          <p:cNvPr id="4" name="Picture 3" descr="A group box example dialog box has two text fields grouped into one group box. The group box is titled, contact data. The fields are labeled name and email.">
            <a:extLst>
              <a:ext uri="{FF2B5EF4-FFF2-40B4-BE49-F238E27FC236}">
                <a16:creationId xmlns:a16="http://schemas.microsoft.com/office/drawing/2014/main" id="{A4AA06DA-D0D8-3F7D-89AA-CE9316F84C11}"/>
              </a:ext>
            </a:extLst>
          </p:cNvPr>
          <p:cNvPicPr>
            <a:picLocks noChangeAspect="1"/>
          </p:cNvPicPr>
          <p:nvPr/>
        </p:nvPicPr>
        <p:blipFill>
          <a:blip r:embed="rId2"/>
          <a:stretch>
            <a:fillRect/>
          </a:stretch>
        </p:blipFill>
        <p:spPr>
          <a:xfrm>
            <a:off x="2769325" y="5004753"/>
            <a:ext cx="2647619" cy="1561905"/>
          </a:xfrm>
          <a:prstGeom prst="rect">
            <a:avLst/>
          </a:prstGeom>
        </p:spPr>
      </p:pic>
      <p:pic>
        <p:nvPicPr>
          <p:cNvPr id="5" name="Picture 4" descr="A panel example dialog box has two text fields grouped into one panel. The panel is titled, contact data. The fields are labeled name and email.">
            <a:extLst>
              <a:ext uri="{FF2B5EF4-FFF2-40B4-BE49-F238E27FC236}">
                <a16:creationId xmlns:a16="http://schemas.microsoft.com/office/drawing/2014/main" id="{12E76DAD-31D2-49F4-DA4E-CDD20E87C012}"/>
              </a:ext>
            </a:extLst>
          </p:cNvPr>
          <p:cNvPicPr>
            <a:picLocks noChangeAspect="1"/>
          </p:cNvPicPr>
          <p:nvPr/>
        </p:nvPicPr>
        <p:blipFill>
          <a:blip r:embed="rId3"/>
          <a:stretch>
            <a:fillRect/>
          </a:stretch>
        </p:blipFill>
        <p:spPr>
          <a:xfrm>
            <a:off x="6096000" y="5004753"/>
            <a:ext cx="2647619" cy="1561905"/>
          </a:xfrm>
          <a:prstGeom prst="rect">
            <a:avLst/>
          </a:prstGeom>
        </p:spPr>
      </p:pic>
    </p:spTree>
    <p:extLst>
      <p:ext uri="{BB962C8B-B14F-4D97-AF65-F5344CB8AC3E}">
        <p14:creationId xmlns:p14="http://schemas.microsoft.com/office/powerpoint/2010/main" val="1267656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89BE6-06AF-C67E-F52B-070FDAE4ABA5}"/>
              </a:ext>
            </a:extLst>
          </p:cNvPr>
          <p:cNvSpPr>
            <a:spLocks noGrp="1"/>
          </p:cNvSpPr>
          <p:nvPr>
            <p:ph type="title"/>
          </p:nvPr>
        </p:nvSpPr>
        <p:spPr/>
        <p:txBody>
          <a:bodyPr/>
          <a:lstStyle/>
          <a:p>
            <a:r>
              <a:rPr lang="en-US" dirty="0"/>
              <a:t>Controls</a:t>
            </a:r>
          </a:p>
        </p:txBody>
      </p:sp>
      <p:sp>
        <p:nvSpPr>
          <p:cNvPr id="3" name="Content Placeholder 2">
            <a:extLst>
              <a:ext uri="{FF2B5EF4-FFF2-40B4-BE49-F238E27FC236}">
                <a16:creationId xmlns:a16="http://schemas.microsoft.com/office/drawing/2014/main" id="{3241F73B-D794-71DB-A917-97E6BFCF118F}"/>
              </a:ext>
            </a:extLst>
          </p:cNvPr>
          <p:cNvSpPr>
            <a:spLocks noGrp="1"/>
          </p:cNvSpPr>
          <p:nvPr>
            <p:ph idx="1"/>
          </p:nvPr>
        </p:nvSpPr>
        <p:spPr>
          <a:xfrm>
            <a:off x="1104293" y="1685171"/>
            <a:ext cx="9600150" cy="4195481"/>
          </a:xfrm>
        </p:spPr>
        <p:txBody>
          <a:bodyPr/>
          <a:lstStyle/>
          <a:p>
            <a:r>
              <a:rPr lang="en-US" dirty="0"/>
              <a:t>Objects that are visible in a program G U I are known as controls</a:t>
            </a:r>
          </a:p>
          <a:p>
            <a:pPr lvl="1"/>
            <a:r>
              <a:rPr lang="en-US" dirty="0"/>
              <a:t>Commonly used controls are Labels, Buttons, and </a:t>
            </a:r>
            <a:r>
              <a:rPr lang="en-US" dirty="0" err="1"/>
              <a:t>TextBoxes</a:t>
            </a:r>
            <a:endParaRPr lang="en-US" dirty="0"/>
          </a:p>
          <a:p>
            <a:pPr lvl="1"/>
            <a:r>
              <a:rPr lang="en-US" dirty="0"/>
              <a:t>They enhance the functionality of your programs</a:t>
            </a:r>
          </a:p>
          <a:p>
            <a:r>
              <a:rPr lang="en-US" dirty="0"/>
              <a:t>There are invisible objects in a G U I such as Timers, and </a:t>
            </a:r>
            <a:r>
              <a:rPr lang="en-US" dirty="0" err="1"/>
              <a:t>OpenFileDialog</a:t>
            </a:r>
            <a:endParaRPr lang="en-US" dirty="0"/>
          </a:p>
          <a:p>
            <a:r>
              <a:rPr lang="en-US" dirty="0"/>
              <a:t>A class is code that describes a particular type of object</a:t>
            </a:r>
          </a:p>
          <a:p>
            <a:endParaRPr lang="en-US" dirty="0"/>
          </a:p>
        </p:txBody>
      </p:sp>
    </p:spTree>
    <p:extLst>
      <p:ext uri="{BB962C8B-B14F-4D97-AF65-F5344CB8AC3E}">
        <p14:creationId xmlns:p14="http://schemas.microsoft.com/office/powerpoint/2010/main" val="4173051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92482"/>
          </a:xfrm>
        </p:spPr>
        <p:txBody>
          <a:bodyPr vert="horz" lIns="91440" tIns="91425" rIns="91440" bIns="45720" rtlCol="0" anchor="t">
            <a:spAutoFit/>
          </a:bodyPr>
          <a:lstStyle/>
          <a:p>
            <a:pPr lvl="0" fontAlgn="base">
              <a:spcBef>
                <a:spcPct val="0"/>
              </a:spcBef>
              <a:spcAft>
                <a:spcPct val="0"/>
              </a:spcAft>
              <a:buClrTx/>
            </a:pPr>
            <a:r>
              <a:rPr lang="en-IN" altLang="en-US" sz="3600" dirty="0">
                <a:latin typeface="+mn-lt"/>
                <a:ea typeface="+mj-ea"/>
                <a:cs typeface="Arial"/>
              </a:rPr>
              <a:t>Getting Started with Forms and Controls</a:t>
            </a:r>
            <a:endParaRPr lang="en-US" altLang="en-US" sz="3600" dirty="0">
              <a:latin typeface="+mn-lt"/>
              <a:ea typeface="+mj-ea"/>
              <a:cs typeface="Arial"/>
            </a:endParaRPr>
          </a:p>
        </p:txBody>
      </p:sp>
      <p:sp>
        <p:nvSpPr>
          <p:cNvPr id="7" name="Content Placeholder 6"/>
          <p:cNvSpPr>
            <a:spLocks noGrp="1"/>
          </p:cNvSpPr>
          <p:nvPr>
            <p:ph idx="1"/>
          </p:nvPr>
        </p:nvSpPr>
        <p:spPr>
          <a:xfrm>
            <a:off x="735610" y="1638955"/>
            <a:ext cx="10435971" cy="1245637"/>
          </a:xfrm>
        </p:spPr>
        <p:txBody>
          <a:bodyPr/>
          <a:lstStyle/>
          <a:p>
            <a:pPr indent="-255600"/>
            <a:r>
              <a:rPr lang="en-US" altLang="en-US" sz="2200" dirty="0">
                <a:latin typeface="+mn-lt"/>
              </a:rPr>
              <a:t>When you start a new C# Windows Forms App, an empty form named Form1 is automatically created.</a:t>
            </a:r>
          </a:p>
        </p:txBody>
      </p:sp>
      <p:pic>
        <p:nvPicPr>
          <p:cNvPr id="19" name="Picture 18" descr="In a Microsoft Visual Studio window, the empty form 1 design is highlighted in the designer pane. This is the project’s form.">
            <a:extLst>
              <a:ext uri="{FF2B5EF4-FFF2-40B4-BE49-F238E27FC236}">
                <a16:creationId xmlns:a16="http://schemas.microsoft.com/office/drawing/2014/main" id="{E9BC71F6-64E0-0BFF-A920-633FF71A99A1}"/>
              </a:ext>
            </a:extLst>
          </p:cNvPr>
          <p:cNvPicPr>
            <a:picLocks noChangeAspect="1"/>
          </p:cNvPicPr>
          <p:nvPr/>
        </p:nvPicPr>
        <p:blipFill>
          <a:blip r:embed="rId2"/>
          <a:stretch>
            <a:fillRect/>
          </a:stretch>
        </p:blipFill>
        <p:spPr>
          <a:xfrm>
            <a:off x="2496940" y="2537952"/>
            <a:ext cx="5894059" cy="3867330"/>
          </a:xfrm>
          <a:prstGeom prst="rect">
            <a:avLst/>
          </a:prstGeom>
        </p:spPr>
      </p:pic>
      <p:sp>
        <p:nvSpPr>
          <p:cNvPr id="20" name="TextBox 19">
            <a:extLst>
              <a:ext uri="{FF2B5EF4-FFF2-40B4-BE49-F238E27FC236}">
                <a16:creationId xmlns:a16="http://schemas.microsoft.com/office/drawing/2014/main" id="{419943CD-D7E9-8076-4A74-D46D58ED75DE}"/>
              </a:ext>
            </a:extLst>
          </p:cNvPr>
          <p:cNvSpPr txBox="1"/>
          <p:nvPr/>
        </p:nvSpPr>
        <p:spPr>
          <a:xfrm>
            <a:off x="5359395" y="4434335"/>
            <a:ext cx="1455848" cy="369332"/>
          </a:xfrm>
          <a:prstGeom prst="rect">
            <a:avLst/>
          </a:prstGeom>
          <a:noFill/>
        </p:spPr>
        <p:txBody>
          <a:bodyPr wrap="none" rtlCol="0">
            <a:spAutoFit/>
          </a:bodyPr>
          <a:lstStyle/>
          <a:p>
            <a:r>
              <a:rPr lang="en-US" dirty="0">
                <a:solidFill>
                  <a:srgbClr val="FF0000"/>
                </a:solidFill>
              </a:rPr>
              <a:t>Empty form</a:t>
            </a:r>
          </a:p>
        </p:txBody>
      </p:sp>
      <p:cxnSp>
        <p:nvCxnSpPr>
          <p:cNvPr id="22" name="Straight Arrow Connector 21">
            <a:extLst>
              <a:ext uri="{FF2B5EF4-FFF2-40B4-BE49-F238E27FC236}">
                <a16:creationId xmlns:a16="http://schemas.microsoft.com/office/drawing/2014/main" id="{5D975FFA-E2B9-9599-E94F-475D952D910B}"/>
              </a:ext>
            </a:extLst>
          </p:cNvPr>
          <p:cNvCxnSpPr>
            <a:cxnSpLocks/>
          </p:cNvCxnSpPr>
          <p:nvPr/>
        </p:nvCxnSpPr>
        <p:spPr>
          <a:xfrm flipH="1" flipV="1">
            <a:off x="5676122" y="3909527"/>
            <a:ext cx="354564" cy="54347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597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1324-B8A4-92C3-0042-18E61FA9AF85}"/>
              </a:ext>
            </a:extLst>
          </p:cNvPr>
          <p:cNvSpPr>
            <a:spLocks noGrp="1"/>
          </p:cNvSpPr>
          <p:nvPr>
            <p:ph type="title"/>
          </p:nvPr>
        </p:nvSpPr>
        <p:spPr/>
        <p:txBody>
          <a:bodyPr/>
          <a:lstStyle/>
          <a:p>
            <a:r>
              <a:rPr lang="en-IN" altLang="en-US" sz="4400" dirty="0">
                <a:solidFill>
                  <a:schemeClr val="tx1"/>
                </a:solidFill>
                <a:cs typeface="Arial"/>
              </a:rPr>
              <a:t>The Form’s Bounding Box and Sizing Handles</a:t>
            </a:r>
            <a:endParaRPr lang="en-US" dirty="0"/>
          </a:p>
        </p:txBody>
      </p:sp>
      <p:sp>
        <p:nvSpPr>
          <p:cNvPr id="3" name="Content Placeholder 2">
            <a:extLst>
              <a:ext uri="{FF2B5EF4-FFF2-40B4-BE49-F238E27FC236}">
                <a16:creationId xmlns:a16="http://schemas.microsoft.com/office/drawing/2014/main" id="{CA4F7448-1B40-3E7E-1B53-DB9FCA2ED478}"/>
              </a:ext>
            </a:extLst>
          </p:cNvPr>
          <p:cNvSpPr>
            <a:spLocks noGrp="1"/>
          </p:cNvSpPr>
          <p:nvPr>
            <p:ph idx="1"/>
          </p:nvPr>
        </p:nvSpPr>
        <p:spPr/>
        <p:txBody>
          <a:bodyPr/>
          <a:lstStyle/>
          <a:p>
            <a:r>
              <a:rPr lang="en-US" dirty="0"/>
              <a:t>A form in Designer is enclosed with thin dotted lines called the bounding box</a:t>
            </a:r>
          </a:p>
          <a:p>
            <a:r>
              <a:rPr lang="en-US" dirty="0"/>
              <a:t>The bounding box has small sizing handles; you can use them to resize the form</a:t>
            </a:r>
          </a:p>
        </p:txBody>
      </p:sp>
      <p:pic>
        <p:nvPicPr>
          <p:cNvPr id="4" name="Picture 3" descr="In the form 1 dialog box design, there is a thin dotted line that surrounds the dialog box. On the form’s midpoints and corners are sizing handles.user interface">
            <a:extLst>
              <a:ext uri="{FF2B5EF4-FFF2-40B4-BE49-F238E27FC236}">
                <a16:creationId xmlns:a16="http://schemas.microsoft.com/office/drawing/2014/main" id="{B52799EB-1504-BA97-2E65-AEE20AE6A126}"/>
              </a:ext>
            </a:extLst>
          </p:cNvPr>
          <p:cNvPicPr>
            <a:picLocks noChangeAspect="1"/>
          </p:cNvPicPr>
          <p:nvPr/>
        </p:nvPicPr>
        <p:blipFill>
          <a:blip r:embed="rId2"/>
          <a:stretch>
            <a:fillRect/>
          </a:stretch>
        </p:blipFill>
        <p:spPr>
          <a:xfrm>
            <a:off x="3910948" y="3429000"/>
            <a:ext cx="4727914" cy="3132889"/>
          </a:xfrm>
          <a:prstGeom prst="rect">
            <a:avLst/>
          </a:prstGeom>
        </p:spPr>
      </p:pic>
    </p:spTree>
    <p:extLst>
      <p:ext uri="{BB962C8B-B14F-4D97-AF65-F5344CB8AC3E}">
        <p14:creationId xmlns:p14="http://schemas.microsoft.com/office/powerpoint/2010/main" val="2593208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FF3AC-6081-9959-0EC9-5186908B048B}"/>
              </a:ext>
            </a:extLst>
          </p:cNvPr>
          <p:cNvSpPr>
            <a:spLocks noGrp="1"/>
          </p:cNvSpPr>
          <p:nvPr>
            <p:ph type="title"/>
          </p:nvPr>
        </p:nvSpPr>
        <p:spPr/>
        <p:txBody>
          <a:bodyPr/>
          <a:lstStyle/>
          <a:p>
            <a:r>
              <a:rPr lang="en-US"/>
              <a:t>The Properties Window</a:t>
            </a:r>
            <a:endParaRPr lang="en-US" dirty="0"/>
          </a:p>
        </p:txBody>
      </p:sp>
      <p:sp>
        <p:nvSpPr>
          <p:cNvPr id="3" name="Content Placeholder 2">
            <a:extLst>
              <a:ext uri="{FF2B5EF4-FFF2-40B4-BE49-F238E27FC236}">
                <a16:creationId xmlns:a16="http://schemas.microsoft.com/office/drawing/2014/main" id="{F4E795B1-B173-AB1F-5B56-D43BFC149C58}"/>
              </a:ext>
            </a:extLst>
          </p:cNvPr>
          <p:cNvSpPr>
            <a:spLocks noGrp="1"/>
          </p:cNvSpPr>
          <p:nvPr>
            <p:ph idx="1"/>
          </p:nvPr>
        </p:nvSpPr>
        <p:spPr/>
        <p:txBody>
          <a:bodyPr/>
          <a:lstStyle/>
          <a:p>
            <a:r>
              <a:rPr lang="en-US"/>
              <a:t>The appearance and other characteristics of a G U I object are determined by the object's properties</a:t>
            </a:r>
          </a:p>
          <a:p>
            <a:r>
              <a:rPr lang="en-US"/>
              <a:t>The Properties window lists all properties</a:t>
            </a:r>
          </a:p>
          <a:p>
            <a:pPr lvl="1"/>
            <a:r>
              <a:rPr lang="en-US"/>
              <a:t>When selecting an object, its properties are displayed in Properties windows</a:t>
            </a:r>
          </a:p>
          <a:p>
            <a:pPr lvl="1"/>
            <a:r>
              <a:rPr lang="en-US"/>
              <a:t>Each property has 2 columns:</a:t>
            </a:r>
          </a:p>
          <a:p>
            <a:pPr lvl="2"/>
            <a:r>
              <a:rPr lang="en-US"/>
              <a:t>Left: property’s name</a:t>
            </a:r>
          </a:p>
          <a:p>
            <a:pPr lvl="2"/>
            <a:r>
              <a:rPr lang="en-US"/>
              <a:t>Right: property’s value</a:t>
            </a:r>
            <a:endParaRPr lang="en-US" dirty="0"/>
          </a:p>
        </p:txBody>
      </p:sp>
      <p:pic>
        <p:nvPicPr>
          <p:cNvPr id="4" name="Picture 2" descr="The properties window for form 1 is in two columns. The left column lists the properties and the right column lists corresponding values. For example, for the property, show icon, the value is, true. For the property, size, the value is, 300 300. For the property, text, the value is, form 1.">
            <a:extLst>
              <a:ext uri="{FF2B5EF4-FFF2-40B4-BE49-F238E27FC236}">
                <a16:creationId xmlns:a16="http://schemas.microsoft.com/office/drawing/2014/main" id="{8EC2DF16-FA4E-C7F9-2CC2-2C89F1D7F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1326" y="3828694"/>
            <a:ext cx="223837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5960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CC2F4-BAC2-3930-C2FC-ECE9531B1B93}"/>
              </a:ext>
            </a:extLst>
          </p:cNvPr>
          <p:cNvSpPr>
            <a:spLocks noGrp="1"/>
          </p:cNvSpPr>
          <p:nvPr>
            <p:ph type="title"/>
          </p:nvPr>
        </p:nvSpPr>
        <p:spPr/>
        <p:txBody>
          <a:bodyPr/>
          <a:lstStyle/>
          <a:p>
            <a:r>
              <a:rPr lang="en-US" dirty="0"/>
              <a:t>Changing a Property’s Value</a:t>
            </a:r>
          </a:p>
        </p:txBody>
      </p:sp>
      <p:sp>
        <p:nvSpPr>
          <p:cNvPr id="3" name="Content Placeholder 2">
            <a:extLst>
              <a:ext uri="{FF2B5EF4-FFF2-40B4-BE49-F238E27FC236}">
                <a16:creationId xmlns:a16="http://schemas.microsoft.com/office/drawing/2014/main" id="{1A2756D9-159D-CBF1-39F6-95DC2DCC8A32}"/>
              </a:ext>
            </a:extLst>
          </p:cNvPr>
          <p:cNvSpPr>
            <a:spLocks noGrp="1"/>
          </p:cNvSpPr>
          <p:nvPr>
            <p:ph idx="1"/>
          </p:nvPr>
        </p:nvSpPr>
        <p:spPr>
          <a:xfrm>
            <a:off x="1103312" y="2052918"/>
            <a:ext cx="5724871" cy="4195481"/>
          </a:xfrm>
        </p:spPr>
        <p:txBody>
          <a:bodyPr/>
          <a:lstStyle/>
          <a:p>
            <a:r>
              <a:rPr lang="en-US" dirty="0"/>
              <a:t>Select an object, such as the Form, by clicking it once</a:t>
            </a:r>
          </a:p>
          <a:p>
            <a:r>
              <a:rPr lang="en-US" dirty="0"/>
              <a:t>Click View and select Properties if the Properties window is not available</a:t>
            </a:r>
          </a:p>
          <a:p>
            <a:r>
              <a:rPr lang="en-US" dirty="0"/>
              <a:t>Find the property’s name in the list and change its value</a:t>
            </a:r>
          </a:p>
          <a:p>
            <a:pPr lvl="1"/>
            <a:r>
              <a:rPr lang="en-US" dirty="0"/>
              <a:t>The Text property determines the text to be displayed in the form’s title bar</a:t>
            </a:r>
          </a:p>
          <a:p>
            <a:pPr lvl="1"/>
            <a:r>
              <a:rPr lang="en-US" dirty="0"/>
              <a:t>Example: Change the value from “Form1” to “My First Program”</a:t>
            </a:r>
          </a:p>
        </p:txBody>
      </p:sp>
      <p:pic>
        <p:nvPicPr>
          <p:cNvPr id="4" name="Picture 2" descr="In the properties window for form 1, the value for the text property is, form 1.">
            <a:extLst>
              <a:ext uri="{FF2B5EF4-FFF2-40B4-BE49-F238E27FC236}">
                <a16:creationId xmlns:a16="http://schemas.microsoft.com/office/drawing/2014/main" id="{733E2463-4952-A832-5B8B-8FFD0AA7B7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7114" y="2204784"/>
            <a:ext cx="223837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In the properties window for form 1, the value for the text property is, my first program. ">
            <a:extLst>
              <a:ext uri="{FF2B5EF4-FFF2-40B4-BE49-F238E27FC236}">
                <a16:creationId xmlns:a16="http://schemas.microsoft.com/office/drawing/2014/main" id="{BB598639-6D75-436A-5630-2E1907766A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0611" y="2202834"/>
            <a:ext cx="222885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6059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B30E-89EE-1801-614B-FDE17E61C70A}"/>
              </a:ext>
            </a:extLst>
          </p:cNvPr>
          <p:cNvSpPr>
            <a:spLocks noGrp="1"/>
          </p:cNvSpPr>
          <p:nvPr>
            <p:ph type="title"/>
          </p:nvPr>
        </p:nvSpPr>
        <p:spPr/>
        <p:txBody>
          <a:bodyPr/>
          <a:lstStyle/>
          <a:p>
            <a:r>
              <a:rPr lang="en-US" dirty="0"/>
              <a:t>Adding Controls to a Form</a:t>
            </a:r>
          </a:p>
        </p:txBody>
      </p:sp>
      <p:sp>
        <p:nvSpPr>
          <p:cNvPr id="3" name="Content Placeholder 2">
            <a:extLst>
              <a:ext uri="{FF2B5EF4-FFF2-40B4-BE49-F238E27FC236}">
                <a16:creationId xmlns:a16="http://schemas.microsoft.com/office/drawing/2014/main" id="{49369841-0526-67EB-C9B3-CC36B0A1550B}"/>
              </a:ext>
            </a:extLst>
          </p:cNvPr>
          <p:cNvSpPr>
            <a:spLocks noGrp="1"/>
          </p:cNvSpPr>
          <p:nvPr>
            <p:ph idx="1"/>
          </p:nvPr>
        </p:nvSpPr>
        <p:spPr/>
        <p:txBody>
          <a:bodyPr/>
          <a:lstStyle/>
          <a:p>
            <a:r>
              <a:rPr lang="en-US" dirty="0"/>
              <a:t>In the Toolbox, select the Control (e.g. a Button), then you can either:</a:t>
            </a:r>
          </a:p>
          <a:p>
            <a:pPr lvl="1"/>
            <a:r>
              <a:rPr lang="en-US" dirty="0"/>
              <a:t>double click the Button control</a:t>
            </a:r>
          </a:p>
          <a:p>
            <a:pPr lvl="1"/>
            <a:r>
              <a:rPr lang="en-US" dirty="0"/>
              <a:t>click and drag the Button control to the form</a:t>
            </a:r>
          </a:p>
          <a:p>
            <a:r>
              <a:rPr lang="en-US" dirty="0"/>
              <a:t>On the form, you can</a:t>
            </a:r>
          </a:p>
          <a:p>
            <a:pPr lvl="1"/>
            <a:r>
              <a:rPr lang="en-US" dirty="0"/>
              <a:t>resize the control using its bounding box and sizing handles</a:t>
            </a:r>
          </a:p>
          <a:p>
            <a:pPr lvl="1"/>
            <a:r>
              <a:rPr lang="en-US" dirty="0"/>
              <a:t>move the control’s position by dragging it</a:t>
            </a:r>
          </a:p>
          <a:p>
            <a:pPr lvl="1"/>
            <a:r>
              <a:rPr lang="en-US" dirty="0"/>
              <a:t>change its properties in the </a:t>
            </a:r>
            <a:r>
              <a:rPr lang="en-US" i="1" dirty="0"/>
              <a:t>Properties</a:t>
            </a:r>
            <a:r>
              <a:rPr lang="en-US" dirty="0"/>
              <a:t> window</a:t>
            </a:r>
          </a:p>
        </p:txBody>
      </p:sp>
    </p:spTree>
    <p:extLst>
      <p:ext uri="{BB962C8B-B14F-4D97-AF65-F5344CB8AC3E}">
        <p14:creationId xmlns:p14="http://schemas.microsoft.com/office/powerpoint/2010/main" val="30557165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412</TotalTime>
  <Words>1757</Words>
  <Application>Microsoft Office PowerPoint</Application>
  <PresentationFormat>Widescreen</PresentationFormat>
  <Paragraphs>225</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Cascadia Mono</vt:lpstr>
      <vt:lpstr>Century Gothic</vt:lpstr>
      <vt:lpstr>Consolas</vt:lpstr>
      <vt:lpstr>Wingdings 3</vt:lpstr>
      <vt:lpstr>Ion</vt:lpstr>
      <vt:lpstr>Visual C#</vt:lpstr>
      <vt:lpstr>Graphical User Interface</vt:lpstr>
      <vt:lpstr>Objects</vt:lpstr>
      <vt:lpstr>Controls</vt:lpstr>
      <vt:lpstr>Getting Started with Forms and Controls</vt:lpstr>
      <vt:lpstr>The Form’s Bounding Box and Sizing Handles</vt:lpstr>
      <vt:lpstr>The Properties Window</vt:lpstr>
      <vt:lpstr>Changing a Property’s Value</vt:lpstr>
      <vt:lpstr>Adding Controls to a Form</vt:lpstr>
      <vt:lpstr>Rules for Naming Controls</vt:lpstr>
      <vt:lpstr>Source Code in the Solution Explorer</vt:lpstr>
      <vt:lpstr>Organization of the Form1.cs</vt:lpstr>
      <vt:lpstr>Adding Your Code</vt:lpstr>
      <vt:lpstr>Message Boxes</vt:lpstr>
      <vt:lpstr>Label Controls</vt:lpstr>
      <vt:lpstr>Handling Text Alignments</vt:lpstr>
      <vt:lpstr>Using Code to Display Output in a Label Control</vt:lpstr>
      <vt:lpstr>PictureBox Controls</vt:lpstr>
      <vt:lpstr>Creating Clickable Images</vt:lpstr>
      <vt:lpstr>Reading Input with TextBox Control</vt:lpstr>
      <vt:lpstr>The Text Property</vt:lpstr>
      <vt:lpstr>The Text Property</vt:lpstr>
      <vt:lpstr>Tab Order</vt:lpstr>
      <vt:lpstr>Tab Order</vt:lpstr>
      <vt:lpstr>Tab Order</vt:lpstr>
      <vt:lpstr>Assign Keyboard Access Key to Buttons</vt:lpstr>
      <vt:lpstr>Setting Colors</vt:lpstr>
      <vt:lpstr>Background Images for Forms</vt:lpstr>
      <vt:lpstr>PowerPoint Presentation</vt:lpstr>
      <vt:lpstr>GroupBoxes vs Panels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&amp; IDE</dc:title>
  <dc:creator>Kwak, Myungjae</dc:creator>
  <cp:lastModifiedBy>Kwak, Myungjae</cp:lastModifiedBy>
  <cp:revision>8</cp:revision>
  <dcterms:created xsi:type="dcterms:W3CDTF">2024-07-07T17:57:31Z</dcterms:created>
  <dcterms:modified xsi:type="dcterms:W3CDTF">2024-07-09T00:24:22Z</dcterms:modified>
</cp:coreProperties>
</file>